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8" r:id="rId4"/>
    <p:sldId id="259" r:id="rId5"/>
    <p:sldId id="445" r:id="rId6"/>
    <p:sldId id="446" r:id="rId7"/>
    <p:sldId id="447" r:id="rId8"/>
    <p:sldId id="448" r:id="rId9"/>
    <p:sldId id="449" r:id="rId10"/>
    <p:sldId id="450" r:id="rId11"/>
    <p:sldId id="451" r:id="rId12"/>
    <p:sldId id="462" r:id="rId13"/>
    <p:sldId id="452" r:id="rId14"/>
    <p:sldId id="466" r:id="rId15"/>
    <p:sldId id="467" r:id="rId16"/>
    <p:sldId id="468" r:id="rId17"/>
    <p:sldId id="469" r:id="rId18"/>
    <p:sldId id="470" r:id="rId19"/>
    <p:sldId id="471" r:id="rId20"/>
    <p:sldId id="472" r:id="rId21"/>
    <p:sldId id="473" r:id="rId22"/>
    <p:sldId id="493" r:id="rId23"/>
    <p:sldId id="474" r:id="rId24"/>
    <p:sldId id="475" r:id="rId25"/>
    <p:sldId id="476" r:id="rId26"/>
    <p:sldId id="477" r:id="rId27"/>
    <p:sldId id="478" r:id="rId28"/>
    <p:sldId id="479" r:id="rId29"/>
    <p:sldId id="480" r:id="rId30"/>
    <p:sldId id="481" r:id="rId31"/>
    <p:sldId id="494" r:id="rId32"/>
    <p:sldId id="484" r:id="rId33"/>
    <p:sldId id="495" r:id="rId34"/>
    <p:sldId id="485" r:id="rId35"/>
    <p:sldId id="486" r:id="rId36"/>
    <p:sldId id="496" r:id="rId37"/>
    <p:sldId id="504" r:id="rId38"/>
    <p:sldId id="497" r:id="rId39"/>
    <p:sldId id="487" r:id="rId40"/>
    <p:sldId id="488" r:id="rId41"/>
    <p:sldId id="505" r:id="rId42"/>
    <p:sldId id="498" r:id="rId43"/>
    <p:sldId id="499" r:id="rId44"/>
    <p:sldId id="489" r:id="rId45"/>
    <p:sldId id="490" r:id="rId46"/>
    <p:sldId id="506" r:id="rId47"/>
    <p:sldId id="500" r:id="rId48"/>
    <p:sldId id="501" r:id="rId49"/>
    <p:sldId id="491" r:id="rId50"/>
    <p:sldId id="492" r:id="rId51"/>
    <p:sldId id="508" r:id="rId52"/>
    <p:sldId id="507" r:id="rId53"/>
    <p:sldId id="502" r:id="rId54"/>
    <p:sldId id="503" r:id="rId55"/>
    <p:sldId id="459" r:id="rId56"/>
    <p:sldId id="460" r:id="rId57"/>
    <p:sldId id="444" r:id="rId58"/>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E39"/>
    <a:srgbClr val="FFCCFF"/>
    <a:srgbClr val="93E4ED"/>
    <a:srgbClr val="00FF00"/>
    <a:srgbClr val="004EA2"/>
    <a:srgbClr val="FFFF99"/>
    <a:srgbClr val="4784FF"/>
    <a:srgbClr val="FF9933"/>
    <a:srgbClr val="FF505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9" autoAdjust="0"/>
    <p:restoredTop sz="94660"/>
  </p:normalViewPr>
  <p:slideViewPr>
    <p:cSldViewPr showGuides="1">
      <p:cViewPr varScale="1">
        <p:scale>
          <a:sx n="108" d="100"/>
          <a:sy n="108" d="100"/>
        </p:scale>
        <p:origin x="558" y="114"/>
      </p:cViewPr>
      <p:guideLst>
        <p:guide orient="horz" pos="2160"/>
        <p:guide pos="384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B0AF60-B013-41B2-8DDC-B6CB908F96DB}" type="datetimeFigureOut">
              <a:rPr kumimoji="1" lang="ja-JP" altLang="en-US" smtClean="0"/>
              <a:t>2024/10/13</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B7A06DC-82D8-457F-BAAD-9FB25AA1C7C1}" type="slidenum">
              <a:rPr kumimoji="1" lang="ja-JP" altLang="en-US" smtClean="0"/>
              <a:t>‹#›</a:t>
            </a:fld>
            <a:endParaRPr kumimoji="1" lang="ja-JP" altLang="en-US"/>
          </a:p>
        </p:txBody>
      </p:sp>
    </p:spTree>
    <p:extLst>
      <p:ext uri="{BB962C8B-B14F-4D97-AF65-F5344CB8AC3E}">
        <p14:creationId xmlns:p14="http://schemas.microsoft.com/office/powerpoint/2010/main" val="2693931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BE95C8-D2DA-41CC-BEDA-D5F3E614CE2E}"/>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Segoe UI" panose="020B0502040204020203" pitchFamily="34" charset="0"/>
                <a:cs typeface="Segoe UI" panose="020B0502040204020203" pitchFamily="34" charset="0"/>
              </a:defRPr>
            </a:lvl1pPr>
          </a:lstStyle>
          <a:p>
            <a:r>
              <a:rPr kumimoji="1" lang="ja-JP" altLang="en-US"/>
              <a:t>マスター タイトルの書式設定</a:t>
            </a:r>
          </a:p>
        </p:txBody>
      </p:sp>
      <p:pic>
        <p:nvPicPr>
          <p:cNvPr id="8" name="図 7" descr="ロゴ&#10;&#10;自動的に生成された説明">
            <a:extLst>
              <a:ext uri="{FF2B5EF4-FFF2-40B4-BE49-F238E27FC236}">
                <a16:creationId xmlns:a16="http://schemas.microsoft.com/office/drawing/2014/main" id="{E2005282-5835-4FDE-AE08-D386CBDB48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3249" y="0"/>
            <a:ext cx="1188751" cy="642053"/>
          </a:xfrm>
          <a:prstGeom prst="rect">
            <a:avLst/>
          </a:prstGeom>
        </p:spPr>
      </p:pic>
      <p:sp>
        <p:nvSpPr>
          <p:cNvPr id="9" name="正方形/長方形 8">
            <a:extLst>
              <a:ext uri="{FF2B5EF4-FFF2-40B4-BE49-F238E27FC236}">
                <a16:creationId xmlns:a16="http://schemas.microsoft.com/office/drawing/2014/main" id="{11627903-1444-4FD4-BC5C-89C111767BD2}"/>
              </a:ext>
            </a:extLst>
          </p:cNvPr>
          <p:cNvSpPr/>
          <p:nvPr userDrawn="1"/>
        </p:nvSpPr>
        <p:spPr>
          <a:xfrm>
            <a:off x="0" y="669056"/>
            <a:ext cx="12192000" cy="2932982"/>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Segoe UI" panose="020B0502040204020203" pitchFamily="34" charset="0"/>
              <a:cs typeface="Segoe UI" panose="020B0502040204020203" pitchFamily="34" charset="0"/>
            </a:endParaRPr>
          </a:p>
        </p:txBody>
      </p:sp>
      <p:sp>
        <p:nvSpPr>
          <p:cNvPr id="10" name="字幕 2">
            <a:extLst>
              <a:ext uri="{FF2B5EF4-FFF2-40B4-BE49-F238E27FC236}">
                <a16:creationId xmlns:a16="http://schemas.microsoft.com/office/drawing/2014/main" id="{43C5B9D8-1FDA-4B99-BC5F-9F5ADAC888C1}"/>
              </a:ext>
            </a:extLst>
          </p:cNvPr>
          <p:cNvSpPr txBox="1">
            <a:spLocks/>
          </p:cNvSpPr>
          <p:nvPr userDrawn="1"/>
        </p:nvSpPr>
        <p:spPr>
          <a:xfrm>
            <a:off x="0" y="4851940"/>
            <a:ext cx="12192000" cy="14194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eaLnBrk="1" hangingPunct="1">
              <a:spcBef>
                <a:spcPct val="0"/>
              </a:spcBef>
              <a:buFontTx/>
              <a:buNone/>
            </a:pPr>
            <a:endParaRPr lang="en-US" altLang="ja-JP" sz="2400" b="1" dirty="0"/>
          </a:p>
        </p:txBody>
      </p:sp>
      <p:sp>
        <p:nvSpPr>
          <p:cNvPr id="11" name="正方形/長方形 10">
            <a:extLst>
              <a:ext uri="{FF2B5EF4-FFF2-40B4-BE49-F238E27FC236}">
                <a16:creationId xmlns:a16="http://schemas.microsoft.com/office/drawing/2014/main" id="{ACDC37A4-8D6C-46A2-A8CF-5474C6DC612D}"/>
              </a:ext>
            </a:extLst>
          </p:cNvPr>
          <p:cNvSpPr/>
          <p:nvPr userDrawn="1"/>
        </p:nvSpPr>
        <p:spPr>
          <a:xfrm>
            <a:off x="0" y="3602038"/>
            <a:ext cx="12192000" cy="91820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800" b="1"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4955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6647DF-A34B-48AB-A1EE-861A335BEB88}"/>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D1CE495-2671-4044-AE92-1B3C66B5BAE4}"/>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778587-B27F-4E9F-AA2E-80242993ACE1}"/>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A87C2738-5D9B-480A-A93C-8FA8C96B4227}"/>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CDE3C62-42F6-431D-BE05-204DE9DB41CC}"/>
              </a:ext>
            </a:extLst>
          </p:cNvPr>
          <p:cNvSpPr>
            <a:spLocks noGrp="1"/>
          </p:cNvSpPr>
          <p:nvPr>
            <p:ph type="sldNum" sz="quarter" idx="12"/>
          </p:nvPr>
        </p:nvSpPr>
        <p:spPr/>
        <p:txBody>
          <a:bodyPr/>
          <a:lstStyle/>
          <a:p>
            <a:fld id="{C3FE6058-E59A-4B34-97E6-CA587680EFB6}" type="slidenum">
              <a:rPr kumimoji="1" lang="ja-JP" altLang="en-US" smtClean="0"/>
              <a:t>‹#›</a:t>
            </a:fld>
            <a:endParaRPr kumimoji="1" lang="ja-JP" altLang="en-US"/>
          </a:p>
        </p:txBody>
      </p:sp>
    </p:spTree>
    <p:extLst>
      <p:ext uri="{BB962C8B-B14F-4D97-AF65-F5344CB8AC3E}">
        <p14:creationId xmlns:p14="http://schemas.microsoft.com/office/powerpoint/2010/main" val="190930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4A847D8-9056-43B8-A96C-D8FBDA819739}"/>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5D610A4-B284-4303-BE3D-BEB11B899484}"/>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BAB3D4-3263-48EA-923C-C0B28B069ECD}"/>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507591A3-8D28-4D8E-B334-70B83DDA15F7}"/>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0B72EFE-ACBA-48A7-8FE4-C63C835ABFF4}"/>
              </a:ext>
            </a:extLst>
          </p:cNvPr>
          <p:cNvSpPr>
            <a:spLocks noGrp="1"/>
          </p:cNvSpPr>
          <p:nvPr>
            <p:ph type="sldNum" sz="quarter" idx="12"/>
          </p:nvPr>
        </p:nvSpPr>
        <p:spPr/>
        <p:txBody>
          <a:bodyPr/>
          <a:lstStyle/>
          <a:p>
            <a:fld id="{C3FE6058-E59A-4B34-97E6-CA587680EFB6}" type="slidenum">
              <a:rPr kumimoji="1" lang="ja-JP" altLang="en-US" smtClean="0"/>
              <a:t>‹#›</a:t>
            </a:fld>
            <a:endParaRPr kumimoji="1" lang="ja-JP" altLang="en-US"/>
          </a:p>
        </p:txBody>
      </p:sp>
    </p:spTree>
    <p:extLst>
      <p:ext uri="{BB962C8B-B14F-4D97-AF65-F5344CB8AC3E}">
        <p14:creationId xmlns:p14="http://schemas.microsoft.com/office/powerpoint/2010/main" val="260057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4BFCAC4F-0BAD-43A4-9A8C-87A115DB178B}"/>
              </a:ext>
            </a:extLst>
          </p:cNvPr>
          <p:cNvSpPr>
            <a:spLocks noGrp="1"/>
          </p:cNvSpPr>
          <p:nvPr>
            <p:ph type="sldNum" sz="quarter" idx="12"/>
          </p:nvPr>
        </p:nvSpPr>
        <p:spPr/>
        <p:txBody>
          <a:bodyPr/>
          <a:lstStyle/>
          <a:p>
            <a:fld id="{C3FE6058-E59A-4B34-97E6-CA587680EFB6}"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E84877BF-A04B-410D-A7C9-CF444121CB12}"/>
              </a:ext>
            </a:extLst>
          </p:cNvPr>
          <p:cNvSpPr/>
          <p:nvPr userDrawn="1"/>
        </p:nvSpPr>
        <p:spPr>
          <a:xfrm>
            <a:off x="0" y="0"/>
            <a:ext cx="11003249" cy="642053"/>
          </a:xfrm>
          <a:prstGeom prst="rect">
            <a:avLst/>
          </a:prstGeom>
          <a:solidFill>
            <a:srgbClr val="00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C726A5FC-B657-44B3-A629-D06FB0F5CCD1}"/>
              </a:ext>
            </a:extLst>
          </p:cNvPr>
          <p:cNvSpPr/>
          <p:nvPr userDrawn="1"/>
        </p:nvSpPr>
        <p:spPr>
          <a:xfrm>
            <a:off x="-1" y="642053"/>
            <a:ext cx="12192000" cy="73939"/>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Segoe UI" panose="020B0502040204020203" pitchFamily="34" charset="0"/>
              <a:cs typeface="Segoe UI" panose="020B0502040204020203" pitchFamily="34" charset="0"/>
            </a:endParaRPr>
          </a:p>
        </p:txBody>
      </p:sp>
      <p:sp>
        <p:nvSpPr>
          <p:cNvPr id="9" name="正方形/長方形 8">
            <a:extLst>
              <a:ext uri="{FF2B5EF4-FFF2-40B4-BE49-F238E27FC236}">
                <a16:creationId xmlns:a16="http://schemas.microsoft.com/office/drawing/2014/main" id="{DF15967D-97C8-48E3-AFDE-59EBF50C2C4E}"/>
              </a:ext>
            </a:extLst>
          </p:cNvPr>
          <p:cNvSpPr/>
          <p:nvPr userDrawn="1"/>
        </p:nvSpPr>
        <p:spPr>
          <a:xfrm>
            <a:off x="-1" y="6409814"/>
            <a:ext cx="12192000" cy="73939"/>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Segoe UI" panose="020B0502040204020203" pitchFamily="34" charset="0"/>
              <a:cs typeface="Segoe UI" panose="020B0502040204020203" pitchFamily="34" charset="0"/>
            </a:endParaRPr>
          </a:p>
        </p:txBody>
      </p:sp>
      <p:pic>
        <p:nvPicPr>
          <p:cNvPr id="10" name="図 9" descr="ロゴ&#10;&#10;自動的に生成された説明">
            <a:extLst>
              <a:ext uri="{FF2B5EF4-FFF2-40B4-BE49-F238E27FC236}">
                <a16:creationId xmlns:a16="http://schemas.microsoft.com/office/drawing/2014/main" id="{004EC6EE-CCB4-4755-B17C-A474275EB9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3249" y="0"/>
            <a:ext cx="1188751" cy="642053"/>
          </a:xfrm>
          <a:prstGeom prst="rect">
            <a:avLst/>
          </a:prstGeom>
        </p:spPr>
      </p:pic>
    </p:spTree>
    <p:extLst>
      <p:ext uri="{BB962C8B-B14F-4D97-AF65-F5344CB8AC3E}">
        <p14:creationId xmlns:p14="http://schemas.microsoft.com/office/powerpoint/2010/main" val="366955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CBFD31-9825-49BD-A785-2BC1454F825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0842435-C912-4178-AEC9-B4B2E40D04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4E10B29-8674-463B-B2DF-D7B515A1B1A3}"/>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36DF56C-992F-4AF2-BC47-8E36EF006C0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AE17BD-CF66-4FC0-BA15-E90DE23E77A8}"/>
              </a:ext>
            </a:extLst>
          </p:cNvPr>
          <p:cNvSpPr>
            <a:spLocks noGrp="1"/>
          </p:cNvSpPr>
          <p:nvPr>
            <p:ph type="sldNum" sz="quarter" idx="12"/>
          </p:nvPr>
        </p:nvSpPr>
        <p:spPr/>
        <p:txBody>
          <a:bodyPr/>
          <a:lstStyle/>
          <a:p>
            <a:fld id="{C3FE6058-E59A-4B34-97E6-CA587680EFB6}" type="slidenum">
              <a:rPr kumimoji="1" lang="ja-JP" altLang="en-US" smtClean="0"/>
              <a:t>‹#›</a:t>
            </a:fld>
            <a:endParaRPr kumimoji="1" lang="ja-JP" altLang="en-US"/>
          </a:p>
        </p:txBody>
      </p:sp>
    </p:spTree>
    <p:extLst>
      <p:ext uri="{BB962C8B-B14F-4D97-AF65-F5344CB8AC3E}">
        <p14:creationId xmlns:p14="http://schemas.microsoft.com/office/powerpoint/2010/main" val="3822058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8E5D19-5EA4-4F2D-B31F-E0AE8FE2A762}"/>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D88D193-DF16-4709-B0BD-B847C0327B11}"/>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C81F47E-2A4E-4024-8442-C07256BE0775}"/>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C27E1D8-C656-4203-B977-7CEAA418ABE9}"/>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8B4AF8E1-990C-49C6-B97A-03435A89E70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F5A2E1F-1B42-4C76-BC8D-4748B71928B3}"/>
              </a:ext>
            </a:extLst>
          </p:cNvPr>
          <p:cNvSpPr>
            <a:spLocks noGrp="1"/>
          </p:cNvSpPr>
          <p:nvPr>
            <p:ph type="sldNum" sz="quarter" idx="12"/>
          </p:nvPr>
        </p:nvSpPr>
        <p:spPr/>
        <p:txBody>
          <a:bodyPr/>
          <a:lstStyle/>
          <a:p>
            <a:fld id="{C3FE6058-E59A-4B34-97E6-CA587680EFB6}" type="slidenum">
              <a:rPr kumimoji="1" lang="ja-JP" altLang="en-US" smtClean="0"/>
              <a:t>‹#›</a:t>
            </a:fld>
            <a:endParaRPr kumimoji="1" lang="ja-JP" altLang="en-US"/>
          </a:p>
        </p:txBody>
      </p:sp>
    </p:spTree>
    <p:extLst>
      <p:ext uri="{BB962C8B-B14F-4D97-AF65-F5344CB8AC3E}">
        <p14:creationId xmlns:p14="http://schemas.microsoft.com/office/powerpoint/2010/main" val="357183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BD62B9-B3D1-490F-BF06-6F3A0932FC81}"/>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D11E852-E40E-494E-ACD1-AF93A33AD38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96635F5-67FD-44CC-ADDB-2C8C186A5144}"/>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B529400-6B89-429C-B413-02731A1E175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B6D0440-48F1-4322-834A-5689A1B8014B}"/>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C1DA4C7-35AA-481B-B805-05DE87D3BDD7}"/>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8" name="フッター プレースホルダー 7">
            <a:extLst>
              <a:ext uri="{FF2B5EF4-FFF2-40B4-BE49-F238E27FC236}">
                <a16:creationId xmlns:a16="http://schemas.microsoft.com/office/drawing/2014/main" id="{4D9A3C3E-5984-4DD9-8DE9-168A9974B72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D401A41-186F-41F9-9072-8AB5F815876E}"/>
              </a:ext>
            </a:extLst>
          </p:cNvPr>
          <p:cNvSpPr>
            <a:spLocks noGrp="1"/>
          </p:cNvSpPr>
          <p:nvPr>
            <p:ph type="sldNum" sz="quarter" idx="12"/>
          </p:nvPr>
        </p:nvSpPr>
        <p:spPr/>
        <p:txBody>
          <a:bodyPr/>
          <a:lstStyle/>
          <a:p>
            <a:fld id="{C3FE6058-E59A-4B34-97E6-CA587680EFB6}" type="slidenum">
              <a:rPr kumimoji="1" lang="ja-JP" altLang="en-US" smtClean="0"/>
              <a:t>‹#›</a:t>
            </a:fld>
            <a:endParaRPr kumimoji="1" lang="ja-JP" altLang="en-US"/>
          </a:p>
        </p:txBody>
      </p:sp>
    </p:spTree>
    <p:extLst>
      <p:ext uri="{BB962C8B-B14F-4D97-AF65-F5344CB8AC3E}">
        <p14:creationId xmlns:p14="http://schemas.microsoft.com/office/powerpoint/2010/main" val="139969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157860-D154-4510-A161-3BDC44EF85C9}"/>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500A56F-0A39-475A-950C-B88F25BB06C8}"/>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4A0A4FAD-F305-4F40-833D-FEC665E6FC0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54A7618-2929-4929-98C9-C720CFD85367}"/>
              </a:ext>
            </a:extLst>
          </p:cNvPr>
          <p:cNvSpPr>
            <a:spLocks noGrp="1"/>
          </p:cNvSpPr>
          <p:nvPr>
            <p:ph type="sldNum" sz="quarter" idx="12"/>
          </p:nvPr>
        </p:nvSpPr>
        <p:spPr/>
        <p:txBody>
          <a:bodyPr/>
          <a:lstStyle/>
          <a:p>
            <a:fld id="{C3FE6058-E59A-4B34-97E6-CA587680EFB6}" type="slidenum">
              <a:rPr kumimoji="1" lang="ja-JP" altLang="en-US" smtClean="0"/>
              <a:t>‹#›</a:t>
            </a:fld>
            <a:endParaRPr kumimoji="1" lang="ja-JP" altLang="en-US"/>
          </a:p>
        </p:txBody>
      </p:sp>
    </p:spTree>
    <p:extLst>
      <p:ext uri="{BB962C8B-B14F-4D97-AF65-F5344CB8AC3E}">
        <p14:creationId xmlns:p14="http://schemas.microsoft.com/office/powerpoint/2010/main" val="157866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CF17B9D-D47C-422C-BC87-146D3EA5DFC0}"/>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3" name="フッター プレースホルダー 2">
            <a:extLst>
              <a:ext uri="{FF2B5EF4-FFF2-40B4-BE49-F238E27FC236}">
                <a16:creationId xmlns:a16="http://schemas.microsoft.com/office/drawing/2014/main" id="{B9B48258-9A83-46E3-80A2-5674AA5534B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182D079-76B6-44EA-96E3-7133BDCF528E}"/>
              </a:ext>
            </a:extLst>
          </p:cNvPr>
          <p:cNvSpPr>
            <a:spLocks noGrp="1"/>
          </p:cNvSpPr>
          <p:nvPr>
            <p:ph type="sldNum" sz="quarter" idx="12"/>
          </p:nvPr>
        </p:nvSpPr>
        <p:spPr/>
        <p:txBody>
          <a:bodyPr/>
          <a:lstStyle/>
          <a:p>
            <a:fld id="{C3FE6058-E59A-4B34-97E6-CA587680EFB6}" type="slidenum">
              <a:rPr kumimoji="1" lang="ja-JP" altLang="en-US" smtClean="0"/>
              <a:t>‹#›</a:t>
            </a:fld>
            <a:endParaRPr kumimoji="1" lang="ja-JP" altLang="en-US"/>
          </a:p>
        </p:txBody>
      </p:sp>
    </p:spTree>
    <p:extLst>
      <p:ext uri="{BB962C8B-B14F-4D97-AF65-F5344CB8AC3E}">
        <p14:creationId xmlns:p14="http://schemas.microsoft.com/office/powerpoint/2010/main" val="1988732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55BAD4-3F05-4E9B-979A-5A3325D3A8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6847BF-4F4E-4B9C-BFC2-BDF5EA26A5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E3610BB-00F2-4A4C-8B97-ED579931906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FD12CBB-063F-4754-BB7C-8E349B8CA070}"/>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C09221C-D182-47D2-B935-73666A75A47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C47D563-2D4A-4588-A4DD-72BCD89CD634}"/>
              </a:ext>
            </a:extLst>
          </p:cNvPr>
          <p:cNvSpPr>
            <a:spLocks noGrp="1"/>
          </p:cNvSpPr>
          <p:nvPr>
            <p:ph type="sldNum" sz="quarter" idx="12"/>
          </p:nvPr>
        </p:nvSpPr>
        <p:spPr/>
        <p:txBody>
          <a:bodyPr/>
          <a:lstStyle/>
          <a:p>
            <a:fld id="{C3FE6058-E59A-4B34-97E6-CA587680EFB6}" type="slidenum">
              <a:rPr kumimoji="1" lang="ja-JP" altLang="en-US" smtClean="0"/>
              <a:t>‹#›</a:t>
            </a:fld>
            <a:endParaRPr kumimoji="1" lang="ja-JP" altLang="en-US"/>
          </a:p>
        </p:txBody>
      </p:sp>
    </p:spTree>
    <p:extLst>
      <p:ext uri="{BB962C8B-B14F-4D97-AF65-F5344CB8AC3E}">
        <p14:creationId xmlns:p14="http://schemas.microsoft.com/office/powerpoint/2010/main" val="70851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35B7E8-0B3D-4D88-8E7C-CED8B9C7B44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C12E6AC-3FF7-497A-829D-4C4AADBD6C3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81DB5F8-C887-4983-9F02-78547FDF22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C8EAD36-5C74-4670-8DF5-6289ADEDF566}"/>
              </a:ext>
            </a:extLst>
          </p:cNvPr>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C230424-F550-4F65-BDDB-580BDDB940A6}"/>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56E2C4F-BDDE-492F-91F6-06D6AA150A8A}"/>
              </a:ext>
            </a:extLst>
          </p:cNvPr>
          <p:cNvSpPr>
            <a:spLocks noGrp="1"/>
          </p:cNvSpPr>
          <p:nvPr>
            <p:ph type="sldNum" sz="quarter" idx="12"/>
          </p:nvPr>
        </p:nvSpPr>
        <p:spPr/>
        <p:txBody>
          <a:bodyPr/>
          <a:lstStyle/>
          <a:p>
            <a:fld id="{C3FE6058-E59A-4B34-97E6-CA587680EFB6}" type="slidenum">
              <a:rPr kumimoji="1" lang="ja-JP" altLang="en-US" smtClean="0"/>
              <a:t>‹#›</a:t>
            </a:fld>
            <a:endParaRPr kumimoji="1" lang="ja-JP" altLang="en-US"/>
          </a:p>
        </p:txBody>
      </p:sp>
    </p:spTree>
    <p:extLst>
      <p:ext uri="{BB962C8B-B14F-4D97-AF65-F5344CB8AC3E}">
        <p14:creationId xmlns:p14="http://schemas.microsoft.com/office/powerpoint/2010/main" val="1653087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E4B05463-D1B0-4839-8146-F61B8D49B32C}"/>
              </a:ext>
            </a:extLst>
          </p:cNvPr>
          <p:cNvSpPr>
            <a:spLocks noGrp="1"/>
          </p:cNvSpPr>
          <p:nvPr>
            <p:ph type="sldNum" sz="quarter" idx="4"/>
          </p:nvPr>
        </p:nvSpPr>
        <p:spPr>
          <a:xfrm>
            <a:off x="11662912" y="6482930"/>
            <a:ext cx="529087" cy="365125"/>
          </a:xfrm>
          <a:prstGeom prst="rect">
            <a:avLst/>
          </a:prstGeom>
        </p:spPr>
        <p:txBody>
          <a:bodyPr vert="horz" lIns="91440" tIns="45720" rIns="91440" bIns="45720" rtlCol="0" anchor="ctr"/>
          <a:lstStyle>
            <a:lvl1pPr algn="r">
              <a:defRPr sz="1200" b="1">
                <a:solidFill>
                  <a:srgbClr val="004EA2"/>
                </a:solidFill>
                <a:latin typeface="Segoe UI" panose="020B0502040204020203" pitchFamily="34" charset="0"/>
                <a:cs typeface="Segoe UI" panose="020B0502040204020203" pitchFamily="34" charset="0"/>
              </a:defRPr>
            </a:lvl1pPr>
          </a:lstStyle>
          <a:p>
            <a:fld id="{C3FE6058-E59A-4B34-97E6-CA587680EFB6}" type="slidenum">
              <a:rPr lang="ja-JP" altLang="en-US" smtClean="0"/>
              <a:pPr/>
              <a:t>‹#›</a:t>
            </a:fld>
            <a:endParaRPr lang="ja-JP" altLang="en-US"/>
          </a:p>
        </p:txBody>
      </p:sp>
    </p:spTree>
    <p:extLst>
      <p:ext uri="{BB962C8B-B14F-4D97-AF65-F5344CB8AC3E}">
        <p14:creationId xmlns:p14="http://schemas.microsoft.com/office/powerpoint/2010/main" val="4166917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4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4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4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4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4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5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jpg"/><Relationship Id="rId7" Type="http://schemas.openxmlformats.org/officeDocument/2006/relationships/image" Target="../media/image101.jpg"/><Relationship Id="rId2" Type="http://schemas.openxmlformats.org/officeDocument/2006/relationships/image" Target="../media/image96.jpg"/><Relationship Id="rId1" Type="http://schemas.openxmlformats.org/officeDocument/2006/relationships/slideLayout" Target="../slideLayouts/slideLayout2.xml"/><Relationship Id="rId6" Type="http://schemas.openxmlformats.org/officeDocument/2006/relationships/image" Target="../media/image100.jpg"/><Relationship Id="rId5" Type="http://schemas.openxmlformats.org/officeDocument/2006/relationships/image" Target="../media/image99.jpg"/><Relationship Id="rId4" Type="http://schemas.openxmlformats.org/officeDocument/2006/relationships/image" Target="../media/image98.jpg"/></Relationships>
</file>

<file path=ppt/slides/_rels/slide5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mailto:shiba.kensuke@jaxa.j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BAB669-3878-4446-9431-F05C24A304E8}"/>
              </a:ext>
            </a:extLst>
          </p:cNvPr>
          <p:cNvSpPr>
            <a:spLocks noGrp="1"/>
          </p:cNvSpPr>
          <p:nvPr>
            <p:ph type="ctrTitle"/>
          </p:nvPr>
        </p:nvSpPr>
        <p:spPr>
          <a:xfrm>
            <a:off x="826698" y="868362"/>
            <a:ext cx="10538604" cy="2387600"/>
          </a:xfrm>
        </p:spPr>
        <p:txBody>
          <a:bodyPr anchor="ctr">
            <a:normAutofit/>
          </a:bodyPr>
          <a:lstStyle/>
          <a:p>
            <a:r>
              <a:rPr kumimoji="1" lang="en-US" altLang="ja-JP" sz="4000" b="1" dirty="0">
                <a:solidFill>
                  <a:srgbClr val="FFFF00"/>
                </a:solidFill>
              </a:rPr>
              <a:t>The latest activities related to the</a:t>
            </a:r>
            <a:br>
              <a:rPr kumimoji="1" lang="en-US" altLang="ja-JP" sz="4000" b="1" dirty="0">
                <a:solidFill>
                  <a:srgbClr val="FFFF00"/>
                </a:solidFill>
              </a:rPr>
            </a:br>
            <a:r>
              <a:rPr kumimoji="1" lang="en-US" altLang="ja-JP" sz="4000" b="1" dirty="0">
                <a:solidFill>
                  <a:srgbClr val="FFFF00"/>
                </a:solidFill>
              </a:rPr>
              <a:t>passive components in JAXA</a:t>
            </a:r>
            <a:endParaRPr kumimoji="1" lang="ja-JP" altLang="en-US" sz="4000" b="1" dirty="0">
              <a:solidFill>
                <a:srgbClr val="FFFF00"/>
              </a:solidFill>
            </a:endParaRPr>
          </a:p>
        </p:txBody>
      </p:sp>
      <p:sp>
        <p:nvSpPr>
          <p:cNvPr id="4" name="タイトル 1">
            <a:extLst>
              <a:ext uri="{FF2B5EF4-FFF2-40B4-BE49-F238E27FC236}">
                <a16:creationId xmlns:a16="http://schemas.microsoft.com/office/drawing/2014/main" id="{68C8057E-218F-48EB-B747-EE1301870558}"/>
              </a:ext>
            </a:extLst>
          </p:cNvPr>
          <p:cNvSpPr txBox="1">
            <a:spLocks/>
          </p:cNvSpPr>
          <p:nvPr/>
        </p:nvSpPr>
        <p:spPr>
          <a:xfrm>
            <a:off x="826698" y="3761116"/>
            <a:ext cx="10538604" cy="613403"/>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kumimoji="1" sz="6000" kern="1200">
                <a:solidFill>
                  <a:schemeClr val="tx1"/>
                </a:solidFill>
                <a:latin typeface="Segoe UI" panose="020B0502040204020203" pitchFamily="34" charset="0"/>
                <a:ea typeface="+mj-ea"/>
                <a:cs typeface="Segoe UI" panose="020B0502040204020203" pitchFamily="34" charset="0"/>
              </a:defRPr>
            </a:lvl1pPr>
          </a:lstStyle>
          <a:p>
            <a:r>
              <a:rPr lang="en-US" altLang="ja-JP" sz="4000" b="1" dirty="0"/>
              <a:t>17th October 2024</a:t>
            </a:r>
            <a:endParaRPr lang="ja-JP" altLang="en-US" sz="4000" b="1" dirty="0"/>
          </a:p>
        </p:txBody>
      </p:sp>
      <p:sp>
        <p:nvSpPr>
          <p:cNvPr id="6" name="テキスト ボックス 5">
            <a:extLst>
              <a:ext uri="{FF2B5EF4-FFF2-40B4-BE49-F238E27FC236}">
                <a16:creationId xmlns:a16="http://schemas.microsoft.com/office/drawing/2014/main" id="{7FC60DD9-1C11-4208-9BFE-90BC6E48C3EE}"/>
              </a:ext>
            </a:extLst>
          </p:cNvPr>
          <p:cNvSpPr txBox="1"/>
          <p:nvPr/>
        </p:nvSpPr>
        <p:spPr>
          <a:xfrm>
            <a:off x="892842" y="4783023"/>
            <a:ext cx="10406316" cy="1569660"/>
          </a:xfrm>
          <a:prstGeom prst="rect">
            <a:avLst/>
          </a:prstGeom>
          <a:noFill/>
        </p:spPr>
        <p:txBody>
          <a:bodyPr wrap="square">
            <a:spAutoFit/>
          </a:bodyPr>
          <a:lstStyle/>
          <a:p>
            <a:pPr algn="ctr"/>
            <a:r>
              <a:rPr lang="en-US" altLang="ja-JP" sz="3200" b="1" dirty="0">
                <a:latin typeface="Segoe UI" panose="020B0502040204020203" pitchFamily="34" charset="0"/>
                <a:cs typeface="Segoe UI" panose="020B0502040204020203" pitchFamily="34" charset="0"/>
              </a:rPr>
              <a:t>Japan Aerospace Exploration Agency (JAXA)</a:t>
            </a:r>
          </a:p>
          <a:p>
            <a:pPr algn="ctr"/>
            <a:endParaRPr lang="en-US" altLang="ja-JP" sz="3200" b="1" dirty="0">
              <a:latin typeface="Segoe UI" panose="020B0502040204020203" pitchFamily="34" charset="0"/>
              <a:cs typeface="Segoe UI" panose="020B0502040204020203" pitchFamily="34" charset="0"/>
            </a:endParaRPr>
          </a:p>
          <a:p>
            <a:pPr algn="ctr"/>
            <a:r>
              <a:rPr lang="ja-JP" altLang="en-US" sz="3200" b="1" u="sng" dirty="0">
                <a:latin typeface="Segoe UI" panose="020B0502040204020203" pitchFamily="34" charset="0"/>
                <a:cs typeface="Segoe UI" panose="020B0502040204020203" pitchFamily="34" charset="0"/>
              </a:rPr>
              <a:t>Kensuke SHIBA</a:t>
            </a:r>
            <a:r>
              <a:rPr lang="ja-JP" altLang="en-US" sz="3200" b="1" dirty="0">
                <a:latin typeface="Segoe UI" panose="020B0502040204020203" pitchFamily="34" charset="0"/>
                <a:cs typeface="Segoe UI" panose="020B0502040204020203" pitchFamily="34" charset="0"/>
              </a:rPr>
              <a:t> and Koichi SUZUKI</a:t>
            </a:r>
          </a:p>
        </p:txBody>
      </p:sp>
    </p:spTree>
    <p:extLst>
      <p:ext uri="{BB962C8B-B14F-4D97-AF65-F5344CB8AC3E}">
        <p14:creationId xmlns:p14="http://schemas.microsoft.com/office/powerpoint/2010/main" val="3297784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10</a:t>
            </a:fld>
            <a:endParaRPr kumimoji="1" lang="ja-JP" altLang="en-US"/>
          </a:p>
        </p:txBody>
      </p:sp>
      <p:sp>
        <p:nvSpPr>
          <p:cNvPr id="3" name="Rectangle 5">
            <a:extLst>
              <a:ext uri="{FF2B5EF4-FFF2-40B4-BE49-F238E27FC236}">
                <a16:creationId xmlns:a16="http://schemas.microsoft.com/office/drawing/2014/main" id="{4E0D08DA-2275-4776-B67B-6C1859476184}"/>
              </a:ext>
            </a:extLst>
          </p:cNvPr>
          <p:cNvSpPr>
            <a:spLocks noChangeArrowheads="1"/>
          </p:cNvSpPr>
          <p:nvPr/>
        </p:nvSpPr>
        <p:spPr bwMode="gray">
          <a:xfrm>
            <a:off x="25880" y="120771"/>
            <a:ext cx="10937396" cy="35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Recent activities of passive components</a:t>
            </a:r>
          </a:p>
        </p:txBody>
      </p:sp>
      <p:sp>
        <p:nvSpPr>
          <p:cNvPr id="6" name="テキスト ボックス 5">
            <a:extLst>
              <a:ext uri="{FF2B5EF4-FFF2-40B4-BE49-F238E27FC236}">
                <a16:creationId xmlns:a16="http://schemas.microsoft.com/office/drawing/2014/main" id="{5A099E94-00F1-4AE1-87B5-694463D14741}"/>
              </a:ext>
            </a:extLst>
          </p:cNvPr>
          <p:cNvSpPr txBox="1"/>
          <p:nvPr/>
        </p:nvSpPr>
        <p:spPr>
          <a:xfrm>
            <a:off x="266825" y="749799"/>
            <a:ext cx="2745278" cy="523220"/>
          </a:xfrm>
          <a:prstGeom prst="rect">
            <a:avLst/>
          </a:prstGeom>
          <a:solidFill>
            <a:srgbClr val="93E4ED"/>
          </a:solidFill>
        </p:spPr>
        <p:txBody>
          <a:bodyPr wrap="square">
            <a:spAutoFit/>
          </a:bodyPr>
          <a:lstStyle/>
          <a:p>
            <a:r>
              <a:rPr lang="en-US" altLang="ja-JP" sz="2800" b="1" dirty="0">
                <a:solidFill>
                  <a:srgbClr val="002060"/>
                </a:solidFill>
                <a:latin typeface="Segoe UI" panose="020B0502040204020203" pitchFamily="34" charset="0"/>
                <a:cs typeface="Segoe UI" panose="020B0502040204020203" pitchFamily="34" charset="0"/>
              </a:rPr>
              <a:t>&lt;Background&gt;</a:t>
            </a:r>
          </a:p>
        </p:txBody>
      </p:sp>
      <p:grpSp>
        <p:nvGrpSpPr>
          <p:cNvPr id="7" name="グループ化 6">
            <a:extLst>
              <a:ext uri="{FF2B5EF4-FFF2-40B4-BE49-F238E27FC236}">
                <a16:creationId xmlns:a16="http://schemas.microsoft.com/office/drawing/2014/main" id="{648DAA29-4A36-1DE5-D48C-90ECC6B42864}"/>
              </a:ext>
            </a:extLst>
          </p:cNvPr>
          <p:cNvGrpSpPr/>
          <p:nvPr/>
        </p:nvGrpSpPr>
        <p:grpSpPr>
          <a:xfrm>
            <a:off x="157537" y="1548364"/>
            <a:ext cx="11876926" cy="4439413"/>
            <a:chOff x="154112" y="1293567"/>
            <a:chExt cx="11876926" cy="5055801"/>
          </a:xfrm>
        </p:grpSpPr>
        <p:sp>
          <p:nvSpPr>
            <p:cNvPr id="4" name="Rectangle 17">
              <a:extLst>
                <a:ext uri="{FF2B5EF4-FFF2-40B4-BE49-F238E27FC236}">
                  <a16:creationId xmlns:a16="http://schemas.microsoft.com/office/drawing/2014/main" id="{0EE00B55-ADAC-4048-A435-779EF04D772B}"/>
                </a:ext>
              </a:extLst>
            </p:cNvPr>
            <p:cNvSpPr>
              <a:spLocks noChangeArrowheads="1"/>
            </p:cNvSpPr>
            <p:nvPr/>
          </p:nvSpPr>
          <p:spPr bwMode="auto">
            <a:xfrm>
              <a:off x="176018" y="1332610"/>
              <a:ext cx="11839963" cy="4766931"/>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Commercial Off-The-Shelf (COTS) components, especially for automotive or industrial, are expected to apply to the latest space applications due to its advantage of performance and cost. </a:t>
              </a:r>
            </a:p>
            <a:p>
              <a:pPr marL="457200" indent="-457200" eaLnBrk="1" hangingPunct="1">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However, since COTS components don't conform to space standards, COTS components must be evaluated according to the reliability and quality assurance requirements. </a:t>
              </a:r>
            </a:p>
            <a:p>
              <a:pPr marL="457200" indent="-457200" eaLnBrk="1" hangingPunct="1">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Currently, JAXA does not have the latest passive COTS component evaluation guidelines. </a:t>
              </a:r>
            </a:p>
            <a:p>
              <a:pPr marL="457200" indent="-457200" eaLnBrk="1" hangingPunct="1">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Therefore, in order to prepare the evaluation guidelines for space use of passive COTS components such as polymer tantalum capacitor, solid state battery and stacked metallized film chip capacitor, voltage-controlled crystal oscillator, we have started evaluation activity for tolerance to space environment.</a:t>
              </a:r>
            </a:p>
            <a:p>
              <a:pPr marL="457200" indent="-457200" eaLnBrk="1" hangingPunct="1">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At SPCD2022, we presented the results of structural and material analysis of the four parts mentioned above. </a:t>
              </a:r>
            </a:p>
            <a:p>
              <a:pPr marL="457200" indent="-457200" eaLnBrk="1" hangingPunct="1">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This time, we conducted </a:t>
              </a:r>
              <a:r>
                <a:rPr lang="en-US" altLang="ja-JP" b="1" u="sng" dirty="0">
                  <a:solidFill>
                    <a:srgbClr val="002060"/>
                  </a:solidFill>
                  <a:latin typeface="Segoe UI" panose="020B0502040204020203" pitchFamily="34" charset="0"/>
                  <a:cs typeface="Segoe UI" panose="020B0502040204020203" pitchFamily="34" charset="0"/>
                </a:rPr>
                <a:t>TID tests, thermal environment tests, and mechanical stress tests</a:t>
              </a:r>
              <a:r>
                <a:rPr lang="en-US" altLang="ja-JP" b="1" dirty="0">
                  <a:solidFill>
                    <a:srgbClr val="002060"/>
                  </a:solidFill>
                  <a:latin typeface="Segoe UI" panose="020B0502040204020203" pitchFamily="34" charset="0"/>
                  <a:cs typeface="Segoe UI" panose="020B0502040204020203" pitchFamily="34" charset="0"/>
                </a:rPr>
                <a:t> to evaluate the concerns extracted from results of structural and material analyses and present the test results here.</a:t>
              </a:r>
            </a:p>
          </p:txBody>
        </p:sp>
        <p:sp>
          <p:nvSpPr>
            <p:cNvPr id="5" name="四角形: 角を丸くする 4">
              <a:extLst>
                <a:ext uri="{FF2B5EF4-FFF2-40B4-BE49-F238E27FC236}">
                  <a16:creationId xmlns:a16="http://schemas.microsoft.com/office/drawing/2014/main" id="{50FFF355-EEC4-816D-B363-04F3B9A935C4}"/>
                </a:ext>
              </a:extLst>
            </p:cNvPr>
            <p:cNvSpPr/>
            <p:nvPr/>
          </p:nvSpPr>
          <p:spPr>
            <a:xfrm>
              <a:off x="154112" y="1293567"/>
              <a:ext cx="11876926" cy="5055801"/>
            </a:xfrm>
            <a:prstGeom prst="roundRect">
              <a:avLst>
                <a:gd name="adj" fmla="val 3390"/>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10487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11</a:t>
            </a:fld>
            <a:endParaRPr kumimoji="1" lang="ja-JP" altLang="en-US"/>
          </a:p>
        </p:txBody>
      </p:sp>
      <p:sp>
        <p:nvSpPr>
          <p:cNvPr id="5" name="Rectangle 5">
            <a:extLst>
              <a:ext uri="{FF2B5EF4-FFF2-40B4-BE49-F238E27FC236}">
                <a16:creationId xmlns:a16="http://schemas.microsoft.com/office/drawing/2014/main" id="{55F0441F-2D59-4522-80D6-2A23A07BE427}"/>
              </a:ext>
            </a:extLst>
          </p:cNvPr>
          <p:cNvSpPr>
            <a:spLocks noChangeArrowheads="1"/>
          </p:cNvSpPr>
          <p:nvPr/>
        </p:nvSpPr>
        <p:spPr bwMode="gray">
          <a:xfrm>
            <a:off x="25880" y="120771"/>
            <a:ext cx="10937396" cy="35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Recent activities of passive components</a:t>
            </a:r>
          </a:p>
        </p:txBody>
      </p:sp>
      <p:sp>
        <p:nvSpPr>
          <p:cNvPr id="6" name="テキスト ボックス 5">
            <a:extLst>
              <a:ext uri="{FF2B5EF4-FFF2-40B4-BE49-F238E27FC236}">
                <a16:creationId xmlns:a16="http://schemas.microsoft.com/office/drawing/2014/main" id="{D0827D69-562D-41D2-B92A-ACADCF1E4251}"/>
              </a:ext>
            </a:extLst>
          </p:cNvPr>
          <p:cNvSpPr txBox="1"/>
          <p:nvPr/>
        </p:nvSpPr>
        <p:spPr>
          <a:xfrm>
            <a:off x="176017" y="754060"/>
            <a:ext cx="4540827" cy="523220"/>
          </a:xfrm>
          <a:prstGeom prst="rect">
            <a:avLst/>
          </a:prstGeom>
          <a:solidFill>
            <a:srgbClr val="93E4ED"/>
          </a:solidFill>
        </p:spPr>
        <p:txBody>
          <a:bodyPr wrap="square">
            <a:spAutoFit/>
          </a:bodyPr>
          <a:lstStyle/>
          <a:p>
            <a:r>
              <a:rPr lang="en-US" altLang="ja-JP" sz="2800" b="1" dirty="0">
                <a:solidFill>
                  <a:srgbClr val="002060"/>
                </a:solidFill>
                <a:latin typeface="Segoe UI" panose="020B0502040204020203" pitchFamily="34" charset="0"/>
                <a:cs typeface="Segoe UI" panose="020B0502040204020203" pitchFamily="34" charset="0"/>
              </a:rPr>
              <a:t>&lt;Samples under tests&gt;</a:t>
            </a:r>
          </a:p>
        </p:txBody>
      </p:sp>
      <p:sp>
        <p:nvSpPr>
          <p:cNvPr id="7" name="Rectangle 17">
            <a:extLst>
              <a:ext uri="{FF2B5EF4-FFF2-40B4-BE49-F238E27FC236}">
                <a16:creationId xmlns:a16="http://schemas.microsoft.com/office/drawing/2014/main" id="{D5DE8A9C-6DE7-4540-9CA2-B932A514DFCE}"/>
              </a:ext>
            </a:extLst>
          </p:cNvPr>
          <p:cNvSpPr>
            <a:spLocks noChangeArrowheads="1"/>
          </p:cNvSpPr>
          <p:nvPr/>
        </p:nvSpPr>
        <p:spPr bwMode="auto">
          <a:xfrm>
            <a:off x="134922" y="1330197"/>
            <a:ext cx="11839963" cy="707886"/>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To evaluate the tolerance to the space environment, we prepared 3pcs of each component type for each test. The list of the</a:t>
            </a:r>
            <a:r>
              <a:rPr lang="ja-JP" altLang="en-US" sz="2000" b="1" dirty="0">
                <a:solidFill>
                  <a:srgbClr val="002060"/>
                </a:solidFill>
                <a:latin typeface="Segoe UI" panose="020B0502040204020203" pitchFamily="34" charset="0"/>
                <a:cs typeface="Segoe UI" panose="020B0502040204020203" pitchFamily="34" charset="0"/>
              </a:rPr>
              <a:t> </a:t>
            </a:r>
            <a:r>
              <a:rPr lang="en-US" altLang="ja-JP" sz="2000" b="1" dirty="0">
                <a:solidFill>
                  <a:srgbClr val="002060"/>
                </a:solidFill>
                <a:latin typeface="Segoe UI" panose="020B0502040204020203" pitchFamily="34" charset="0"/>
                <a:cs typeface="Segoe UI" panose="020B0502040204020203" pitchFamily="34" charset="0"/>
              </a:rPr>
              <a:t>components are shown in Table 3.</a:t>
            </a:r>
          </a:p>
        </p:txBody>
      </p:sp>
      <p:sp>
        <p:nvSpPr>
          <p:cNvPr id="12" name="テキスト ボックス 11">
            <a:extLst>
              <a:ext uri="{FF2B5EF4-FFF2-40B4-BE49-F238E27FC236}">
                <a16:creationId xmlns:a16="http://schemas.microsoft.com/office/drawing/2014/main" id="{E94AD649-86C6-4F47-A014-445792B973A2}"/>
              </a:ext>
            </a:extLst>
          </p:cNvPr>
          <p:cNvSpPr txBox="1"/>
          <p:nvPr/>
        </p:nvSpPr>
        <p:spPr>
          <a:xfrm>
            <a:off x="3599877" y="2024411"/>
            <a:ext cx="4109650" cy="369332"/>
          </a:xfrm>
          <a:prstGeom prst="rect">
            <a:avLst/>
          </a:prstGeom>
          <a:noFill/>
        </p:spPr>
        <p:txBody>
          <a:bodyPr wrap="square">
            <a:spAutoFit/>
          </a:bodyPr>
          <a:lstStyle/>
          <a:p>
            <a:pPr algn="ctr"/>
            <a:r>
              <a:rPr lang="en-GB" altLang="ja-JP" sz="1800" b="1" dirty="0">
                <a:effectLst/>
                <a:latin typeface="Segoe UI" panose="020B0502040204020203" pitchFamily="34" charset="0"/>
                <a:ea typeface="Segoe UI Black" panose="020B0A02040204020203" pitchFamily="34" charset="0"/>
                <a:cs typeface="Segoe UI" panose="020B0502040204020203" pitchFamily="34" charset="0"/>
              </a:rPr>
              <a:t>Table 3. The list of the components</a:t>
            </a:r>
            <a:endParaRPr lang="ja-JP" altLang="en-US" b="1" dirty="0">
              <a:latin typeface="Segoe UI" panose="020B0502040204020203" pitchFamily="34" charset="0"/>
              <a:cs typeface="Segoe UI" panose="020B0502040204020203" pitchFamily="34" charset="0"/>
            </a:endParaRPr>
          </a:p>
        </p:txBody>
      </p:sp>
      <p:sp>
        <p:nvSpPr>
          <p:cNvPr id="15" name="Rectangle 17">
            <a:extLst>
              <a:ext uri="{FF2B5EF4-FFF2-40B4-BE49-F238E27FC236}">
                <a16:creationId xmlns:a16="http://schemas.microsoft.com/office/drawing/2014/main" id="{61036279-E775-4061-8443-7A1E8CAF864A}"/>
              </a:ext>
            </a:extLst>
          </p:cNvPr>
          <p:cNvSpPr>
            <a:spLocks noChangeArrowheads="1"/>
          </p:cNvSpPr>
          <p:nvPr/>
        </p:nvSpPr>
        <p:spPr bwMode="auto">
          <a:xfrm>
            <a:off x="134922" y="6068720"/>
            <a:ext cx="11839963" cy="369332"/>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for each component are shown on the following pages.</a:t>
            </a:r>
          </a:p>
        </p:txBody>
      </p:sp>
      <p:graphicFrame>
        <p:nvGraphicFramePr>
          <p:cNvPr id="9" name="表 8">
            <a:extLst>
              <a:ext uri="{FF2B5EF4-FFF2-40B4-BE49-F238E27FC236}">
                <a16:creationId xmlns:a16="http://schemas.microsoft.com/office/drawing/2014/main" id="{28DEB1E3-28AA-D12E-DA14-13E0F9810331}"/>
              </a:ext>
            </a:extLst>
          </p:cNvPr>
          <p:cNvGraphicFramePr>
            <a:graphicFrameLocks noGrp="1"/>
          </p:cNvGraphicFramePr>
          <p:nvPr>
            <p:extLst>
              <p:ext uri="{D42A27DB-BD31-4B8C-83A1-F6EECF244321}">
                <p14:modId xmlns:p14="http://schemas.microsoft.com/office/powerpoint/2010/main" val="2876372123"/>
              </p:ext>
            </p:extLst>
          </p:nvPr>
        </p:nvGraphicFramePr>
        <p:xfrm>
          <a:off x="597109" y="2319340"/>
          <a:ext cx="10915587" cy="3784600"/>
        </p:xfrm>
        <a:graphic>
          <a:graphicData uri="http://schemas.openxmlformats.org/drawingml/2006/table">
            <a:tbl>
              <a:tblPr firstRow="1" bandRow="1">
                <a:tableStyleId>{5C22544A-7EE6-4342-B048-85BDC9FD1C3A}</a:tableStyleId>
              </a:tblPr>
              <a:tblGrid>
                <a:gridCol w="3452241">
                  <a:extLst>
                    <a:ext uri="{9D8B030D-6E8A-4147-A177-3AD203B41FA5}">
                      <a16:colId xmlns:a16="http://schemas.microsoft.com/office/drawing/2014/main" val="2871290551"/>
                    </a:ext>
                  </a:extLst>
                </a:gridCol>
                <a:gridCol w="5431346">
                  <a:extLst>
                    <a:ext uri="{9D8B030D-6E8A-4147-A177-3AD203B41FA5}">
                      <a16:colId xmlns:a16="http://schemas.microsoft.com/office/drawing/2014/main" val="2110428675"/>
                    </a:ext>
                  </a:extLst>
                </a:gridCol>
                <a:gridCol w="2032000">
                  <a:extLst>
                    <a:ext uri="{9D8B030D-6E8A-4147-A177-3AD203B41FA5}">
                      <a16:colId xmlns:a16="http://schemas.microsoft.com/office/drawing/2014/main" val="1041985746"/>
                    </a:ext>
                  </a:extLst>
                </a:gridCol>
              </a:tblGrid>
              <a:tr h="370840">
                <a:tc>
                  <a:txBody>
                    <a:bodyPr/>
                    <a:lstStyle/>
                    <a:p>
                      <a:pPr algn="ctr"/>
                      <a:r>
                        <a:rPr kumimoji="1" lang="en-US" altLang="ja-JP" dirty="0">
                          <a:latin typeface="Segoe UI" panose="020B0502040204020203" pitchFamily="34" charset="0"/>
                          <a:cs typeface="Segoe UI" panose="020B0502040204020203" pitchFamily="34" charset="0"/>
                        </a:rPr>
                        <a:t>Component type</a:t>
                      </a:r>
                      <a:endParaRPr kumimoji="1" lang="ja-JP" altLang="en-US" dirty="0">
                        <a:latin typeface="Segoe UI" panose="020B0502040204020203" pitchFamily="34" charset="0"/>
                        <a:cs typeface="Segoe UI" panose="020B0502040204020203"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Segoe UI" panose="020B0502040204020203" pitchFamily="34" charset="0"/>
                          <a:cs typeface="Segoe UI" panose="020B0502040204020203" pitchFamily="34" charset="0"/>
                        </a:rPr>
                        <a:t>Characteristics</a:t>
                      </a:r>
                      <a:endParaRPr kumimoji="1" lang="ja-JP" altLang="en-US" dirty="0">
                        <a:latin typeface="Segoe UI" panose="020B0502040204020203" pitchFamily="34" charset="0"/>
                        <a:cs typeface="Segoe UI" panose="020B0502040204020203"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kumimoji="1" lang="en-US" altLang="ja-JP" dirty="0">
                          <a:latin typeface="Segoe UI" panose="020B0502040204020203" pitchFamily="34" charset="0"/>
                          <a:cs typeface="Segoe UI" panose="020B0502040204020203" pitchFamily="34" charset="0"/>
                        </a:rPr>
                        <a:t>Sample size</a:t>
                      </a:r>
                      <a:endParaRPr kumimoji="1" lang="ja-JP" altLang="en-US" dirty="0">
                        <a:latin typeface="Segoe UI" panose="020B0502040204020203" pitchFamily="34" charset="0"/>
                        <a:cs typeface="Segoe UI" panose="020B0502040204020203"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94439"/>
                  </a:ext>
                </a:extLst>
              </a:tr>
              <a:tr h="370840">
                <a:tc>
                  <a:txBody>
                    <a:bodyPr/>
                    <a:lstStyle/>
                    <a:p>
                      <a:pPr algn="just"/>
                      <a:r>
                        <a:rPr lang="en-GB" sz="1600" dirty="0">
                          <a:effectLst/>
                          <a:latin typeface="Times New Roman" panose="02020603050405020304" pitchFamily="18" charset="0"/>
                          <a:ea typeface="游明朝" panose="02020400000000000000" pitchFamily="18" charset="-128"/>
                          <a:cs typeface="Times New Roman" panose="02020603050405020304" pitchFamily="18" charset="0"/>
                        </a:rPr>
                        <a:t>Polymer tantalum capacitor</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-Rated voltage: 10V</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p>
                      <a:pPr algn="l"/>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-Nominal capacitance: 150µF</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p>
                      <a:pPr algn="l"/>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-Operating temperature range: - 55</a:t>
                      </a:r>
                      <a:r>
                        <a:rPr lang="en-GB" altLang="ja-JP" sz="1600" dirty="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a:t>
                      </a:r>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 ~ +105</a:t>
                      </a:r>
                      <a:r>
                        <a:rPr lang="en-GB" altLang="ja-JP" sz="1600" dirty="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altLang="ja-JP" sz="1600" b="0" i="0" u="none" strike="noStrike" kern="1200" cap="none" spc="0" normalizeH="0" baseline="0" noProof="0">
                          <a:ln>
                            <a:noFill/>
                          </a:ln>
                          <a:solidFill>
                            <a:srgbClr val="000000"/>
                          </a:solidFill>
                          <a:effectLst/>
                          <a:uLnTx/>
                          <a:uFillTx/>
                          <a:latin typeface="Times New Roman" panose="02020603050405020304" pitchFamily="18" charset="0"/>
                          <a:ea typeface="游明朝" panose="02020400000000000000" pitchFamily="18" charset="-128"/>
                          <a:cs typeface="Times New Roman" panose="02020603050405020304" pitchFamily="18" charset="0"/>
                        </a:rPr>
                        <a:t>3pcs per test</a:t>
                      </a:r>
                      <a:endParaRPr kumimoji="1" lang="ja-JP"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明朝" panose="02020400000000000000" pitchFamily="18" charset="-128"/>
                        <a:cs typeface="Times New Roman" panose="02020603050405020304" pitchFamily="18"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789348"/>
                  </a:ext>
                </a:extLst>
              </a:tr>
              <a:tr h="370840">
                <a:tc>
                  <a:txBody>
                    <a:bodyPr/>
                    <a:lstStyle/>
                    <a:p>
                      <a:pPr algn="just"/>
                      <a:r>
                        <a:rPr lang="en-GB" sz="1600" dirty="0">
                          <a:effectLst/>
                          <a:latin typeface="Times New Roman" panose="02020603050405020304" pitchFamily="18" charset="0"/>
                          <a:ea typeface="游明朝" panose="02020400000000000000" pitchFamily="18" charset="-128"/>
                          <a:cs typeface="Times New Roman" panose="02020603050405020304" pitchFamily="18" charset="0"/>
                        </a:rPr>
                        <a:t>Stacked metallized film chip capacitor</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-Rated voltage: 100V</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p>
                      <a:pPr algn="l"/>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-Nominal capacitance: 0.018µF</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p>
                      <a:pPr algn="l"/>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-Capacitance tolerance: ±10%</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p>
                      <a:pPr algn="l"/>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-Operating temperature range: - 55</a:t>
                      </a:r>
                      <a:r>
                        <a:rPr lang="en-GB" altLang="ja-JP" sz="1600" dirty="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a:t>
                      </a:r>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 ~ +125</a:t>
                      </a:r>
                      <a:r>
                        <a:rPr lang="en-GB" altLang="ja-JP" sz="1600" dirty="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altLang="ja-JP" sz="1600" b="0" i="0" u="none" strike="noStrike" kern="1200" cap="none" spc="0" normalizeH="0" baseline="0" noProof="0">
                          <a:ln>
                            <a:noFill/>
                          </a:ln>
                          <a:solidFill>
                            <a:srgbClr val="000000"/>
                          </a:solidFill>
                          <a:effectLst/>
                          <a:uLnTx/>
                          <a:uFillTx/>
                          <a:latin typeface="Times New Roman" panose="02020603050405020304" pitchFamily="18" charset="0"/>
                          <a:ea typeface="游明朝" panose="02020400000000000000" pitchFamily="18" charset="-128"/>
                          <a:cs typeface="Times New Roman" panose="02020603050405020304" pitchFamily="18" charset="0"/>
                        </a:rPr>
                        <a:t>3pcs per test</a:t>
                      </a:r>
                      <a:endParaRPr kumimoji="1" lang="ja-JP"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明朝" panose="02020400000000000000" pitchFamily="18" charset="-128"/>
                        <a:cs typeface="Times New Roman" panose="02020603050405020304" pitchFamily="18"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1203438"/>
                  </a:ext>
                </a:extLst>
              </a:tr>
              <a:tr h="370840">
                <a:tc>
                  <a:txBody>
                    <a:bodyPr/>
                    <a:lstStyle/>
                    <a:p>
                      <a:pPr algn="just"/>
                      <a:r>
                        <a:rPr lang="en-GB" sz="1600">
                          <a:effectLst/>
                          <a:latin typeface="Times New Roman" panose="02020603050405020304" pitchFamily="18" charset="0"/>
                          <a:ea typeface="游明朝" panose="02020400000000000000" pitchFamily="18" charset="-128"/>
                          <a:cs typeface="Times New Roman" panose="02020603050405020304" pitchFamily="18" charset="0"/>
                        </a:rPr>
                        <a:t>Voltage-controlled crystal oscillator</a:t>
                      </a:r>
                      <a:endParaRPr lang="ja-JP" sz="1600">
                        <a:effectLst/>
                        <a:latin typeface="Times New Roman" panose="02020603050405020304" pitchFamily="18" charset="0"/>
                        <a:ea typeface="游明朝" panose="02020400000000000000" pitchFamily="18" charset="-128"/>
                        <a:cs typeface="Times New Roman" panose="02020603050405020304" pitchFamily="18"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-Nominal frequency: 100, 122.8, 125MHz</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p>
                      <a:pPr algn="l"/>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-Rated voltage: 3.3V</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p>
                      <a:pPr algn="l"/>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-Operating temperature range:  0</a:t>
                      </a:r>
                      <a:r>
                        <a:rPr lang="en-GB" altLang="ja-JP" sz="1600" dirty="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a:t>
                      </a:r>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 ~ +70</a:t>
                      </a:r>
                      <a:r>
                        <a:rPr lang="en-GB" altLang="ja-JP" sz="1600" dirty="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a:t>
                      </a:r>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 -40</a:t>
                      </a:r>
                      <a:r>
                        <a:rPr lang="en-GB" altLang="ja-JP" sz="1600" dirty="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a:t>
                      </a:r>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 ~ +85</a:t>
                      </a:r>
                      <a:r>
                        <a:rPr lang="en-GB" altLang="ja-JP" sz="1600" dirty="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altLang="ja-JP" sz="1600" b="0" i="0" u="none" strike="noStrike" kern="1200" cap="none" spc="0" normalizeH="0" baseline="0" noProof="0">
                          <a:ln>
                            <a:noFill/>
                          </a:ln>
                          <a:solidFill>
                            <a:srgbClr val="000000"/>
                          </a:solidFill>
                          <a:effectLst/>
                          <a:uLnTx/>
                          <a:uFillTx/>
                          <a:latin typeface="Times New Roman" panose="02020603050405020304" pitchFamily="18" charset="0"/>
                          <a:ea typeface="游明朝" panose="02020400000000000000" pitchFamily="18" charset="-128"/>
                          <a:cs typeface="Times New Roman" panose="02020603050405020304" pitchFamily="18" charset="0"/>
                        </a:rPr>
                        <a:t>3pcs per test</a:t>
                      </a:r>
                      <a:endParaRPr kumimoji="1" lang="ja-JP"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明朝" panose="02020400000000000000" pitchFamily="18" charset="-128"/>
                        <a:cs typeface="Times New Roman" panose="02020603050405020304" pitchFamily="18"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0798546"/>
                  </a:ext>
                </a:extLst>
              </a:tr>
              <a:tr h="370840">
                <a:tc>
                  <a:txBody>
                    <a:bodyPr/>
                    <a:lstStyle/>
                    <a:p>
                      <a:pPr algn="just"/>
                      <a:r>
                        <a:rPr lang="en-GB" sz="1600" dirty="0">
                          <a:effectLst/>
                          <a:latin typeface="Times New Roman" panose="02020603050405020304" pitchFamily="18" charset="0"/>
                          <a:ea typeface="游明朝" panose="02020400000000000000" pitchFamily="18" charset="-128"/>
                          <a:cs typeface="Times New Roman" panose="02020603050405020304" pitchFamily="18" charset="0"/>
                        </a:rPr>
                        <a:t>Solid-state battery</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-Rated voltage: 1.5V</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p>
                      <a:pPr algn="l"/>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-Capacity: 100µAh</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p>
                      <a:pPr algn="l"/>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-Dimensions (L×W×H mm): 4.4 x 3.0 x 1.1 mm</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p>
                      <a:pPr algn="l"/>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-Operating temperature range: - 20</a:t>
                      </a:r>
                      <a:r>
                        <a:rPr lang="en-GB" sz="1600" dirty="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a:t>
                      </a:r>
                      <a:r>
                        <a:rPr lang="en-GB" sz="1600" dirty="0">
                          <a:solidFill>
                            <a:srgbClr val="000000"/>
                          </a:solidFill>
                          <a:effectLst/>
                          <a:latin typeface="Times New Roman" panose="02020603050405020304" pitchFamily="18" charset="0"/>
                          <a:ea typeface="游明朝" panose="02020400000000000000" pitchFamily="18" charset="-128"/>
                          <a:cs typeface="Times New Roman" panose="02020603050405020304" pitchFamily="18" charset="0"/>
                        </a:rPr>
                        <a:t> ~ +80</a:t>
                      </a:r>
                      <a:r>
                        <a:rPr lang="en-GB" altLang="ja-JP" sz="1600" dirty="0">
                          <a:solidFill>
                            <a:srgbClr val="000000"/>
                          </a:solidFill>
                          <a:effectLst/>
                          <a:latin typeface="Times New Roman" panose="02020603050405020304" pitchFamily="18" charset="0"/>
                          <a:ea typeface="Cambria Math" panose="02040503050406030204" pitchFamily="18" charset="0"/>
                          <a:cs typeface="Times New Roman" panose="02020603050405020304" pitchFamily="18" charset="0"/>
                        </a:rPr>
                        <a:t>℃</a:t>
                      </a:r>
                      <a:endParaRPr lang="ja-JP" sz="1600" dirty="0">
                        <a:effectLst/>
                        <a:latin typeface="Times New Roman" panose="02020603050405020304" pitchFamily="18" charset="0"/>
                        <a:ea typeface="游明朝" panose="02020400000000000000" pitchFamily="18" charset="-128"/>
                        <a:cs typeface="Times New Roman" panose="02020603050405020304" pitchFamily="18"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游明朝" panose="02020400000000000000" pitchFamily="18" charset="-128"/>
                          <a:cs typeface="Times New Roman" panose="02020603050405020304" pitchFamily="18" charset="0"/>
                        </a:rPr>
                        <a:t>3pcs per test</a:t>
                      </a:r>
                      <a:endParaRPr kumimoji="1" lang="ja-JP"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明朝" panose="02020400000000000000" pitchFamily="18" charset="-128"/>
                        <a:cs typeface="Times New Roman" panose="02020603050405020304" pitchFamily="18"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4375207"/>
                  </a:ext>
                </a:extLst>
              </a:tr>
            </a:tbl>
          </a:graphicData>
        </a:graphic>
      </p:graphicFrame>
    </p:spTree>
    <p:extLst>
      <p:ext uri="{BB962C8B-B14F-4D97-AF65-F5344CB8AC3E}">
        <p14:creationId xmlns:p14="http://schemas.microsoft.com/office/powerpoint/2010/main" val="65544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12</a:t>
            </a:fld>
            <a:endParaRPr kumimoji="1" lang="ja-JP" altLang="en-US"/>
          </a:p>
        </p:txBody>
      </p:sp>
      <p:sp>
        <p:nvSpPr>
          <p:cNvPr id="3" name="Rectangle 5">
            <a:extLst>
              <a:ext uri="{FF2B5EF4-FFF2-40B4-BE49-F238E27FC236}">
                <a16:creationId xmlns:a16="http://schemas.microsoft.com/office/drawing/2014/main" id="{4E0D08DA-2275-4776-B67B-6C1859476184}"/>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(1) TID tests</a:t>
            </a:r>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2487283"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Test conditions</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176018" y="1209259"/>
            <a:ext cx="11892400" cy="1169551"/>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We performed TID tests under the test conditions shown in Table 4. </a:t>
            </a:r>
          </a:p>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The test facility was the National Institutes for Quantum Science and Technology, the radiation source was </a:t>
            </a:r>
            <a:r>
              <a:rPr lang="en-US" altLang="ja-JP" sz="2000" b="1" u="sng" dirty="0">
                <a:solidFill>
                  <a:srgbClr val="FF0000"/>
                </a:solidFill>
                <a:latin typeface="Segoe UI" panose="020B0502040204020203" pitchFamily="34" charset="0"/>
                <a:cs typeface="Segoe UI" panose="020B0502040204020203" pitchFamily="34" charset="0"/>
              </a:rPr>
              <a:t>cobalt 60</a:t>
            </a:r>
            <a:r>
              <a:rPr lang="en-US" altLang="ja-JP" sz="2000" b="1" dirty="0">
                <a:solidFill>
                  <a:srgbClr val="002060"/>
                </a:solidFill>
                <a:latin typeface="Segoe UI" panose="020B0502040204020203" pitchFamily="34" charset="0"/>
                <a:cs typeface="Segoe UI" panose="020B0502040204020203" pitchFamily="34" charset="0"/>
              </a:rPr>
              <a:t>, and the dose rate was set at approximately </a:t>
            </a:r>
            <a:r>
              <a:rPr lang="en-US" altLang="ja-JP" sz="2000" b="1" u="sng" dirty="0">
                <a:solidFill>
                  <a:srgbClr val="FF0000"/>
                </a:solidFill>
                <a:latin typeface="Segoe UI" panose="020B0502040204020203" pitchFamily="34" charset="0"/>
                <a:cs typeface="Segoe UI" panose="020B0502040204020203" pitchFamily="34" charset="0"/>
              </a:rPr>
              <a:t>20k rads(Si)/hour</a:t>
            </a:r>
            <a:r>
              <a:rPr lang="en-US" altLang="ja-JP" sz="2000" b="1" dirty="0">
                <a:solidFill>
                  <a:srgbClr val="002060"/>
                </a:solidFill>
                <a:latin typeface="Segoe UI" panose="020B0502040204020203" pitchFamily="34" charset="0"/>
                <a:cs typeface="Segoe UI" panose="020B0502040204020203" pitchFamily="34" charset="0"/>
              </a:rPr>
              <a:t>.</a:t>
            </a:r>
            <a:endParaRPr lang="en-US" altLang="ja-JP" sz="1600" b="1" dirty="0">
              <a:solidFill>
                <a:srgbClr val="002060"/>
              </a:solidFill>
              <a:latin typeface="Segoe UI" panose="020B0502040204020203" pitchFamily="34" charset="0"/>
              <a:cs typeface="Segoe UI" panose="020B0502040204020203" pitchFamily="34" charset="0"/>
            </a:endParaRP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4539094" y="2652748"/>
            <a:ext cx="3122032" cy="338554"/>
          </a:xfrm>
          <a:prstGeom prst="rect">
            <a:avLst/>
          </a:prstGeom>
          <a:solidFill>
            <a:schemeClr val="bg1"/>
          </a:solidFill>
        </p:spPr>
        <p:txBody>
          <a:bodyPr wrap="square">
            <a:spAutoFit/>
          </a:bodyPr>
          <a:lstStyle/>
          <a:p>
            <a:r>
              <a:rPr lang="en-GB" altLang="ja-JP" sz="1600" b="1" dirty="0">
                <a:effectLst/>
                <a:latin typeface="Segoe UI" panose="020B0502040204020203" pitchFamily="34" charset="0"/>
                <a:ea typeface="游明朝" panose="02020400000000000000" pitchFamily="18" charset="-128"/>
                <a:cs typeface="Segoe UI" panose="020B0502040204020203" pitchFamily="34" charset="0"/>
              </a:rPr>
              <a:t>Table. 4. TID </a:t>
            </a:r>
            <a:r>
              <a:rPr lang="en-US" altLang="ja-JP" sz="1600" b="1" dirty="0">
                <a:effectLst/>
                <a:latin typeface="Segoe UI" panose="020B0502040204020203" pitchFamily="34" charset="0"/>
                <a:ea typeface="游明朝" panose="02020400000000000000" pitchFamily="18" charset="-128"/>
                <a:cs typeface="Segoe UI" panose="020B0502040204020203" pitchFamily="34" charset="0"/>
              </a:rPr>
              <a:t>t</a:t>
            </a:r>
            <a:r>
              <a:rPr lang="en-US" altLang="ja-JP" sz="1600" b="1" dirty="0">
                <a:latin typeface="Segoe UI" panose="020B0502040204020203" pitchFamily="34" charset="0"/>
                <a:ea typeface="游明朝" panose="02020400000000000000" pitchFamily="18" charset="-128"/>
                <a:cs typeface="Segoe UI" panose="020B0502040204020203" pitchFamily="34" charset="0"/>
              </a:rPr>
              <a:t>est conditions</a:t>
            </a:r>
            <a:endParaRPr lang="ja-JP" altLang="en-US" sz="1600" b="1" dirty="0">
              <a:latin typeface="Segoe UI" panose="020B0502040204020203" pitchFamily="34" charset="0"/>
              <a:cs typeface="Segoe UI" panose="020B0502040204020203" pitchFamily="34" charset="0"/>
            </a:endParaRPr>
          </a:p>
        </p:txBody>
      </p:sp>
      <p:graphicFrame>
        <p:nvGraphicFramePr>
          <p:cNvPr id="6" name="表 5">
            <a:extLst>
              <a:ext uri="{FF2B5EF4-FFF2-40B4-BE49-F238E27FC236}">
                <a16:creationId xmlns:a16="http://schemas.microsoft.com/office/drawing/2014/main" id="{EDC53160-FEF4-B5F6-C0C8-027695DC714B}"/>
              </a:ext>
            </a:extLst>
          </p:cNvPr>
          <p:cNvGraphicFramePr>
            <a:graphicFrameLocks noGrp="1"/>
          </p:cNvGraphicFramePr>
          <p:nvPr>
            <p:extLst>
              <p:ext uri="{D42A27DB-BD31-4B8C-83A1-F6EECF244321}">
                <p14:modId xmlns:p14="http://schemas.microsoft.com/office/powerpoint/2010/main" val="1977619406"/>
              </p:ext>
            </p:extLst>
          </p:nvPr>
        </p:nvGraphicFramePr>
        <p:xfrm>
          <a:off x="111158" y="3052049"/>
          <a:ext cx="11816297" cy="3261360"/>
        </p:xfrm>
        <a:graphic>
          <a:graphicData uri="http://schemas.openxmlformats.org/drawingml/2006/table">
            <a:tbl>
              <a:tblPr firstRow="1" bandRow="1">
                <a:tableStyleId>{5C22544A-7EE6-4342-B048-85BDC9FD1C3A}</a:tableStyleId>
              </a:tblPr>
              <a:tblGrid>
                <a:gridCol w="1741559">
                  <a:extLst>
                    <a:ext uri="{9D8B030D-6E8A-4147-A177-3AD203B41FA5}">
                      <a16:colId xmlns:a16="http://schemas.microsoft.com/office/drawing/2014/main" val="2118118031"/>
                    </a:ext>
                  </a:extLst>
                </a:gridCol>
                <a:gridCol w="3535363">
                  <a:extLst>
                    <a:ext uri="{9D8B030D-6E8A-4147-A177-3AD203B41FA5}">
                      <a16:colId xmlns:a16="http://schemas.microsoft.com/office/drawing/2014/main" val="2067329525"/>
                    </a:ext>
                  </a:extLst>
                </a:gridCol>
                <a:gridCol w="2111375">
                  <a:extLst>
                    <a:ext uri="{9D8B030D-6E8A-4147-A177-3AD203B41FA5}">
                      <a16:colId xmlns:a16="http://schemas.microsoft.com/office/drawing/2014/main" val="508994659"/>
                    </a:ext>
                  </a:extLst>
                </a:gridCol>
                <a:gridCol w="4428000">
                  <a:extLst>
                    <a:ext uri="{9D8B030D-6E8A-4147-A177-3AD203B41FA5}">
                      <a16:colId xmlns:a16="http://schemas.microsoft.com/office/drawing/2014/main" val="3868128703"/>
                    </a:ext>
                  </a:extLst>
                </a:gridCol>
              </a:tblGrid>
              <a:tr h="370840">
                <a:tc>
                  <a:txBody>
                    <a:bodyPr/>
                    <a:lstStyle/>
                    <a:p>
                      <a:pPr marL="78105" algn="ctr"/>
                      <a:r>
                        <a:rPr lang="en-GB" sz="1600" b="1" dirty="0">
                          <a:solidFill>
                            <a:schemeClr val="bg1"/>
                          </a:solidFill>
                          <a:effectLst/>
                          <a:latin typeface="Times New Roman" panose="02020603050405020304" pitchFamily="18" charset="0"/>
                          <a:ea typeface="游明朝" panose="02020400000000000000" pitchFamily="18" charset="-128"/>
                        </a:rPr>
                        <a:t>Component type</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bg1"/>
                          </a:solidFill>
                          <a:effectLst/>
                          <a:latin typeface="Times New Roman" panose="02020603050405020304" pitchFamily="18" charset="0"/>
                          <a:ea typeface="游明朝" panose="02020400000000000000" pitchFamily="18" charset="-128"/>
                        </a:rPr>
                        <a:t>Conditions</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bg1"/>
                          </a:solidFill>
                          <a:effectLst/>
                          <a:latin typeface="Times New Roman" panose="02020603050405020304" pitchFamily="18" charset="0"/>
                          <a:ea typeface="游明朝" panose="02020400000000000000" pitchFamily="18" charset="-128"/>
                        </a:rPr>
                        <a:t>Characteristic evaluation items</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bg1"/>
                          </a:solidFill>
                          <a:effectLst/>
                          <a:latin typeface="Times New Roman" panose="02020603050405020304" pitchFamily="18" charset="0"/>
                          <a:ea typeface="游明朝" panose="02020400000000000000" pitchFamily="18" charset="-128"/>
                        </a:rPr>
                        <a:t>Criteria</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7181605"/>
                  </a:ext>
                </a:extLst>
              </a:tr>
              <a:tr h="370840">
                <a:tc>
                  <a:txBody>
                    <a:bodyPr/>
                    <a:lstStyle/>
                    <a:p>
                      <a:pPr algn="l"/>
                      <a:r>
                        <a:rPr lang="en-GB" sz="1400" dirty="0">
                          <a:effectLst/>
                          <a:latin typeface="Times New Roman" panose="02020603050405020304" pitchFamily="18" charset="0"/>
                          <a:ea typeface="游明朝" panose="02020400000000000000" pitchFamily="18" charset="-128"/>
                        </a:rPr>
                        <a:t>Polymer tantalum capacitor</a:t>
                      </a:r>
                      <a:endParaRPr lang="ja-JP" sz="1400" dirty="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l"/>
                      <a:r>
                        <a:rPr lang="en-GB" sz="1400" dirty="0">
                          <a:solidFill>
                            <a:srgbClr val="000000"/>
                          </a:solidFill>
                          <a:effectLst/>
                          <a:latin typeface="Times New Roman" panose="02020603050405020304" pitchFamily="18" charset="0"/>
                          <a:ea typeface="游明朝" panose="02020400000000000000" pitchFamily="18" charset="-128"/>
                        </a:rPr>
                        <a:t>-Source: Cobalt 60</a:t>
                      </a:r>
                      <a:endParaRPr lang="ja-JP" sz="1400" dirty="0">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-Dose Rate: approximately 20k rads (Si) /hour</a:t>
                      </a:r>
                      <a:endParaRPr lang="ja-JP" sz="1400" dirty="0">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-Dose: 100k rads (Si)</a:t>
                      </a:r>
                      <a:endParaRPr lang="ja-JP" sz="1400" dirty="0">
                        <a:effectLst/>
                        <a:latin typeface="Times New Roman" panose="02020603050405020304" pitchFamily="18" charset="0"/>
                        <a:ea typeface="游明朝" panose="02020400000000000000" pitchFamily="18" charset="-128"/>
                      </a:endParaRPr>
                    </a:p>
                    <a:p>
                      <a:pPr marL="836930" indent="-836930" algn="l"/>
                      <a:r>
                        <a:rPr lang="en-GB" sz="1400" dirty="0">
                          <a:solidFill>
                            <a:srgbClr val="000000"/>
                          </a:solidFill>
                          <a:effectLst/>
                          <a:latin typeface="Times New Roman" panose="02020603050405020304" pitchFamily="18" charset="0"/>
                          <a:ea typeface="游明朝" panose="02020400000000000000" pitchFamily="18" charset="-128"/>
                        </a:rPr>
                        <a:t>-</a:t>
                      </a:r>
                      <a:r>
                        <a:rPr lang="en-GB" sz="1400" u="sng" dirty="0">
                          <a:solidFill>
                            <a:srgbClr val="FF0000"/>
                          </a:solidFill>
                          <a:effectLst/>
                          <a:latin typeface="Times New Roman" panose="02020603050405020304" pitchFamily="18" charset="0"/>
                          <a:ea typeface="游明朝" panose="02020400000000000000" pitchFamily="18" charset="-128"/>
                        </a:rPr>
                        <a:t>Characterization: Pre-irradiation, 0.1, 0.3, 0.5,</a:t>
                      </a:r>
                      <a:endParaRPr lang="ja-JP" sz="1400" u="sng" dirty="0">
                        <a:solidFill>
                          <a:srgbClr val="FF0000"/>
                        </a:solidFill>
                        <a:effectLst/>
                        <a:latin typeface="Times New Roman" panose="02020603050405020304" pitchFamily="18" charset="0"/>
                        <a:ea typeface="游明朝" panose="02020400000000000000" pitchFamily="18" charset="-128"/>
                      </a:endParaRPr>
                    </a:p>
                    <a:p>
                      <a:pPr marL="836930" indent="635" algn="l"/>
                      <a:r>
                        <a:rPr lang="en-GB" sz="1400" u="sng" dirty="0">
                          <a:solidFill>
                            <a:srgbClr val="FF0000"/>
                          </a:solidFill>
                          <a:effectLst/>
                          <a:latin typeface="Times New Roman" panose="02020603050405020304" pitchFamily="18" charset="0"/>
                          <a:ea typeface="游明朝" panose="02020400000000000000" pitchFamily="18" charset="-128"/>
                        </a:rPr>
                        <a:t>1.0 (Si) [</a:t>
                      </a:r>
                      <a:r>
                        <a:rPr lang="en-GB" sz="1400" u="sng" dirty="0" err="1">
                          <a:solidFill>
                            <a:srgbClr val="FF0000"/>
                          </a:solidFill>
                          <a:effectLst/>
                          <a:latin typeface="Times New Roman" panose="02020603050405020304" pitchFamily="18" charset="0"/>
                          <a:ea typeface="游明朝" panose="02020400000000000000" pitchFamily="18" charset="-128"/>
                        </a:rPr>
                        <a:t>kGy</a:t>
                      </a:r>
                      <a:r>
                        <a:rPr lang="en-GB" sz="1400" u="sng" dirty="0">
                          <a:solidFill>
                            <a:srgbClr val="FF0000"/>
                          </a:solidFill>
                          <a:effectLst/>
                          <a:latin typeface="Times New Roman" panose="02020603050405020304" pitchFamily="18" charset="0"/>
                          <a:ea typeface="游明朝" panose="02020400000000000000" pitchFamily="18" charset="-128"/>
                        </a:rPr>
                        <a:t>]</a:t>
                      </a:r>
                      <a:endParaRPr lang="ja-JP" sz="1400" u="sng"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-Bias of during irradiation</a:t>
                      </a:r>
                      <a:endParaRPr lang="ja-JP" sz="1400" dirty="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-Capacitance (Cap.)</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-Dissipation factor (</a:t>
                      </a:r>
                      <a:r>
                        <a:rPr lang="en-GB" sz="1400" dirty="0" err="1">
                          <a:solidFill>
                            <a:srgbClr val="FF0000"/>
                          </a:solidFill>
                          <a:effectLst/>
                          <a:latin typeface="Times New Roman" panose="02020603050405020304" pitchFamily="18" charset="0"/>
                          <a:ea typeface="游明朝" panose="02020400000000000000" pitchFamily="18" charset="-128"/>
                        </a:rPr>
                        <a:t>tanδ</a:t>
                      </a:r>
                      <a:r>
                        <a:rPr lang="en-GB" sz="1400" dirty="0">
                          <a:solidFill>
                            <a:srgbClr val="FF0000"/>
                          </a:solidFill>
                          <a:effectLst/>
                          <a:latin typeface="Times New Roman" panose="02020603050405020304" pitchFamily="18" charset="0"/>
                          <a:ea typeface="游明朝" panose="02020400000000000000" pitchFamily="18" charset="-128"/>
                        </a:rPr>
                        <a:t>)</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-leakage current</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000000"/>
                          </a:solidFill>
                          <a:effectLst/>
                          <a:latin typeface="Times New Roman" panose="02020603050405020304" pitchFamily="18" charset="0"/>
                          <a:ea typeface="游明朝" panose="02020400000000000000" pitchFamily="18" charset="-128"/>
                        </a:rPr>
                        <a:t>-Capacitance: w</a:t>
                      </a:r>
                      <a:r>
                        <a:rPr lang="en-US" sz="1400" dirty="0" err="1">
                          <a:solidFill>
                            <a:srgbClr val="000000"/>
                          </a:solidFill>
                          <a:effectLst/>
                          <a:latin typeface="Times New Roman" panose="02020603050405020304" pitchFamily="18" charset="0"/>
                          <a:ea typeface="游明朝" panose="02020400000000000000" pitchFamily="18" charset="-128"/>
                        </a:rPr>
                        <a:t>ithin</a:t>
                      </a:r>
                      <a:r>
                        <a:rPr lang="en-US" sz="1400" dirty="0">
                          <a:solidFill>
                            <a:srgbClr val="000000"/>
                          </a:solidFill>
                          <a:effectLst/>
                          <a:latin typeface="Times New Roman" panose="02020603050405020304" pitchFamily="18" charset="0"/>
                          <a:ea typeface="游明朝" panose="02020400000000000000" pitchFamily="18" charset="-128"/>
                        </a:rPr>
                        <a:t> ±10% of initial value</a:t>
                      </a:r>
                      <a:endParaRPr lang="ja-JP" sz="1400" dirty="0">
                        <a:effectLst/>
                        <a:latin typeface="Times New Roman" panose="02020603050405020304" pitchFamily="18" charset="0"/>
                        <a:ea typeface="游明朝" panose="02020400000000000000" pitchFamily="18" charset="-128"/>
                      </a:endParaRPr>
                    </a:p>
                    <a:p>
                      <a:pPr algn="l"/>
                      <a:r>
                        <a:rPr lang="en-US" sz="1400" dirty="0">
                          <a:solidFill>
                            <a:srgbClr val="000000"/>
                          </a:solidFill>
                          <a:effectLst/>
                          <a:latin typeface="Times New Roman" panose="02020603050405020304" pitchFamily="18" charset="0"/>
                          <a:ea typeface="游明朝" panose="02020400000000000000" pitchFamily="18" charset="-128"/>
                        </a:rPr>
                        <a:t>-Dissipation factor: 0.15 or less</a:t>
                      </a:r>
                      <a:endParaRPr lang="ja-JP" sz="1400" dirty="0">
                        <a:effectLst/>
                        <a:latin typeface="Times New Roman" panose="02020603050405020304" pitchFamily="18" charset="0"/>
                        <a:ea typeface="游明朝" panose="02020400000000000000" pitchFamily="18" charset="-128"/>
                      </a:endParaRPr>
                    </a:p>
                    <a:p>
                      <a:pPr algn="l"/>
                      <a:r>
                        <a:rPr lang="en-US" sz="1400" dirty="0">
                          <a:solidFill>
                            <a:srgbClr val="000000"/>
                          </a:solidFill>
                          <a:effectLst/>
                          <a:latin typeface="Times New Roman" panose="02020603050405020304" pitchFamily="18" charset="0"/>
                          <a:ea typeface="游明朝" panose="02020400000000000000" pitchFamily="18" charset="-128"/>
                        </a:rPr>
                        <a:t>-leakage current: 450μA or less</a:t>
                      </a:r>
                      <a:endParaRPr lang="ja-JP" sz="1400" dirty="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4703351"/>
                  </a:ext>
                </a:extLst>
              </a:tr>
              <a:tr h="370840">
                <a:tc>
                  <a:txBody>
                    <a:bodyPr/>
                    <a:lstStyle/>
                    <a:p>
                      <a:pPr algn="l"/>
                      <a:r>
                        <a:rPr lang="en-GB" sz="1400" dirty="0">
                          <a:effectLst/>
                          <a:latin typeface="Times New Roman" panose="02020603050405020304" pitchFamily="18" charset="0"/>
                          <a:ea typeface="游明朝" panose="02020400000000000000" pitchFamily="18" charset="-128"/>
                        </a:rPr>
                        <a:t>Stacked metallized film chip capacitor</a:t>
                      </a:r>
                      <a:endParaRPr lang="ja-JP" sz="1400" dirty="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-Capacitance (Cap.)</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-Dissipation factor (</a:t>
                      </a:r>
                      <a:r>
                        <a:rPr lang="en-GB" sz="1400" dirty="0" err="1">
                          <a:solidFill>
                            <a:srgbClr val="FF0000"/>
                          </a:solidFill>
                          <a:effectLst/>
                          <a:latin typeface="Times New Roman" panose="02020603050405020304" pitchFamily="18" charset="0"/>
                          <a:ea typeface="游明朝" panose="02020400000000000000" pitchFamily="18" charset="-128"/>
                        </a:rPr>
                        <a:t>tanδ</a:t>
                      </a:r>
                      <a:r>
                        <a:rPr lang="en-GB" sz="1400" dirty="0">
                          <a:solidFill>
                            <a:srgbClr val="FF0000"/>
                          </a:solidFill>
                          <a:effectLst/>
                          <a:latin typeface="Times New Roman" panose="02020603050405020304" pitchFamily="18" charset="0"/>
                          <a:ea typeface="游明朝" panose="02020400000000000000" pitchFamily="18" charset="-128"/>
                        </a:rPr>
                        <a:t>)</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-Insulation resistance (IR)</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solidFill>
                            <a:srgbClr val="000000"/>
                          </a:solidFill>
                          <a:effectLst/>
                          <a:latin typeface="Times New Roman" panose="02020603050405020304" pitchFamily="18" charset="0"/>
                          <a:ea typeface="游明朝" panose="02020400000000000000" pitchFamily="18" charset="-128"/>
                        </a:rPr>
                        <a:t>-Capacitance: w</a:t>
                      </a:r>
                      <a:r>
                        <a:rPr lang="en-US" sz="1400">
                          <a:solidFill>
                            <a:srgbClr val="000000"/>
                          </a:solidFill>
                          <a:effectLst/>
                          <a:latin typeface="Times New Roman" panose="02020603050405020304" pitchFamily="18" charset="0"/>
                          <a:ea typeface="游明朝" panose="02020400000000000000" pitchFamily="18" charset="-128"/>
                        </a:rPr>
                        <a:t>ithin ±5% of initial value</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-Dissipation factor: 0.012 or less</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a:t>
                      </a:r>
                      <a:r>
                        <a:rPr lang="en-GB" sz="1400">
                          <a:solidFill>
                            <a:srgbClr val="000000"/>
                          </a:solidFill>
                          <a:effectLst/>
                          <a:latin typeface="Times New Roman" panose="02020603050405020304" pitchFamily="18" charset="0"/>
                          <a:ea typeface="游明朝" panose="02020400000000000000" pitchFamily="18" charset="-128"/>
                        </a:rPr>
                        <a:t> Insulation resistance</a:t>
                      </a:r>
                      <a:r>
                        <a:rPr lang="en-US" sz="1400">
                          <a:solidFill>
                            <a:srgbClr val="000000"/>
                          </a:solidFill>
                          <a:effectLst/>
                          <a:latin typeface="Times New Roman" panose="02020603050405020304" pitchFamily="18" charset="0"/>
                          <a:ea typeface="游明朝" panose="02020400000000000000" pitchFamily="18" charset="-128"/>
                        </a:rPr>
                        <a:t>: 1000MΩ or more</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599605"/>
                  </a:ext>
                </a:extLst>
              </a:tr>
              <a:tr h="370840">
                <a:tc>
                  <a:txBody>
                    <a:bodyPr/>
                    <a:lstStyle/>
                    <a:p>
                      <a:pPr algn="l"/>
                      <a:r>
                        <a:rPr lang="en-GB" sz="1400" dirty="0">
                          <a:effectLst/>
                          <a:latin typeface="Times New Roman" panose="02020603050405020304" pitchFamily="18" charset="0"/>
                          <a:ea typeface="游明朝" panose="02020400000000000000" pitchFamily="18" charset="-128"/>
                        </a:rPr>
                        <a:t>Voltage-controlled crystal oscillator</a:t>
                      </a:r>
                      <a:endParaRPr lang="ja-JP" sz="1400" dirty="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-Output frequency</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-Current consumption</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000000"/>
                          </a:solidFill>
                          <a:effectLst/>
                          <a:latin typeface="Times New Roman" panose="02020603050405020304" pitchFamily="18" charset="0"/>
                          <a:ea typeface="游明朝" panose="02020400000000000000" pitchFamily="18" charset="-128"/>
                        </a:rPr>
                        <a:t>-Output Frequency (</a:t>
                      </a:r>
                      <a:r>
                        <a:rPr lang="en-GB" sz="1400" dirty="0" err="1">
                          <a:solidFill>
                            <a:srgbClr val="000000"/>
                          </a:solidFill>
                          <a:effectLst/>
                          <a:latin typeface="Times New Roman" panose="02020603050405020304" pitchFamily="18" charset="0"/>
                          <a:ea typeface="游明朝" panose="02020400000000000000" pitchFamily="18" charset="-128"/>
                        </a:rPr>
                        <a:t>Δf</a:t>
                      </a:r>
                      <a:r>
                        <a:rPr lang="en-GB" sz="1400" dirty="0">
                          <a:solidFill>
                            <a:srgbClr val="000000"/>
                          </a:solidFill>
                          <a:effectLst/>
                          <a:latin typeface="Times New Roman" panose="02020603050405020304" pitchFamily="18" charset="0"/>
                          <a:ea typeface="游明朝" panose="02020400000000000000" pitchFamily="18" charset="-128"/>
                        </a:rPr>
                        <a:t>/f): ±50 ppm</a:t>
                      </a:r>
                      <a:endParaRPr lang="ja-JP" sz="1400" dirty="0">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-Current consumption: Maximum 2x the nominal value</a:t>
                      </a:r>
                      <a:endParaRPr lang="ja-JP" sz="1400" dirty="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17017"/>
                  </a:ext>
                </a:extLst>
              </a:tr>
              <a:tr h="370840">
                <a:tc>
                  <a:txBody>
                    <a:bodyPr/>
                    <a:lstStyle/>
                    <a:p>
                      <a:pPr algn="l"/>
                      <a:r>
                        <a:rPr lang="en-GB" sz="1400">
                          <a:effectLst/>
                          <a:latin typeface="Times New Roman" panose="02020603050405020304" pitchFamily="18" charset="0"/>
                          <a:ea typeface="游明朝" panose="02020400000000000000" pitchFamily="18" charset="-128"/>
                        </a:rPr>
                        <a:t>Solid-state battery</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000000"/>
                          </a:solidFill>
                          <a:effectLst/>
                          <a:latin typeface="Times New Roman" panose="02020603050405020304" pitchFamily="18" charset="0"/>
                          <a:ea typeface="游明朝" panose="02020400000000000000" pitchFamily="18" charset="-128"/>
                        </a:rPr>
                        <a:t>-Source: Cobalt 60</a:t>
                      </a:r>
                      <a:endParaRPr lang="ja-JP" sz="1400" dirty="0">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-Dose Rate: approximately 20k rads (Si) /hour</a:t>
                      </a:r>
                      <a:endParaRPr lang="ja-JP" sz="1400" dirty="0">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-Dose: 100k rads (Si)</a:t>
                      </a:r>
                      <a:endParaRPr lang="ja-JP" sz="1400" dirty="0">
                        <a:effectLst/>
                        <a:latin typeface="Times New Roman" panose="02020603050405020304" pitchFamily="18" charset="0"/>
                        <a:ea typeface="游明朝" panose="02020400000000000000" pitchFamily="18" charset="-128"/>
                      </a:endParaRPr>
                    </a:p>
                    <a:p>
                      <a:pPr marL="836930" indent="-836930" algn="l"/>
                      <a:r>
                        <a:rPr lang="en-GB" sz="1400" dirty="0">
                          <a:solidFill>
                            <a:srgbClr val="000000"/>
                          </a:solidFill>
                          <a:effectLst/>
                          <a:latin typeface="Times New Roman" panose="02020603050405020304" pitchFamily="18" charset="0"/>
                          <a:ea typeface="游明朝" panose="02020400000000000000" pitchFamily="18" charset="-128"/>
                        </a:rPr>
                        <a:t>-</a:t>
                      </a:r>
                      <a:r>
                        <a:rPr lang="en-GB" sz="1400" u="sng" dirty="0">
                          <a:solidFill>
                            <a:srgbClr val="FF0000"/>
                          </a:solidFill>
                          <a:effectLst/>
                          <a:latin typeface="Times New Roman" panose="02020603050405020304" pitchFamily="18" charset="0"/>
                          <a:ea typeface="游明朝" panose="02020400000000000000" pitchFamily="18" charset="-128"/>
                        </a:rPr>
                        <a:t>Characterization: Pre-irradiation, 1.0 (Si) [</a:t>
                      </a:r>
                      <a:r>
                        <a:rPr lang="en-GB" sz="1400" u="sng" dirty="0" err="1">
                          <a:solidFill>
                            <a:srgbClr val="FF0000"/>
                          </a:solidFill>
                          <a:effectLst/>
                          <a:latin typeface="Times New Roman" panose="02020603050405020304" pitchFamily="18" charset="0"/>
                          <a:ea typeface="游明朝" panose="02020400000000000000" pitchFamily="18" charset="-128"/>
                        </a:rPr>
                        <a:t>kGy</a:t>
                      </a:r>
                      <a:r>
                        <a:rPr lang="en-GB" sz="1400" u="sng" dirty="0">
                          <a:solidFill>
                            <a:srgbClr val="FF0000"/>
                          </a:solidFill>
                          <a:effectLst/>
                          <a:latin typeface="Times New Roman" panose="02020603050405020304" pitchFamily="18" charset="0"/>
                          <a:ea typeface="游明朝" panose="02020400000000000000" pitchFamily="18" charset="-128"/>
                        </a:rPr>
                        <a:t>]</a:t>
                      </a:r>
                      <a:endParaRPr lang="ja-JP" sz="1400" u="sng" dirty="0">
                        <a:solidFill>
                          <a:srgbClr val="FF0000"/>
                        </a:solidFill>
                        <a:effectLst/>
                        <a:latin typeface="Times New Roman" panose="02020603050405020304" pitchFamily="18" charset="0"/>
                        <a:ea typeface="游明朝" panose="02020400000000000000" pitchFamily="18" charset="-128"/>
                      </a:endParaRPr>
                    </a:p>
                    <a:p>
                      <a:pPr marL="836930" indent="-836930" algn="l"/>
                      <a:r>
                        <a:rPr lang="en-GB" sz="1400" dirty="0">
                          <a:solidFill>
                            <a:srgbClr val="000000"/>
                          </a:solidFill>
                          <a:effectLst/>
                          <a:latin typeface="Times New Roman" panose="02020603050405020304" pitchFamily="18" charset="0"/>
                          <a:ea typeface="游明朝" panose="02020400000000000000" pitchFamily="18" charset="-128"/>
                        </a:rPr>
                        <a:t>-Bias of during irradiation</a:t>
                      </a:r>
                      <a:endParaRPr lang="ja-JP" sz="1400" dirty="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-discharge capacity</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000000"/>
                          </a:solidFill>
                          <a:effectLst/>
                          <a:latin typeface="Times New Roman" panose="02020603050405020304" pitchFamily="18" charset="0"/>
                          <a:ea typeface="游明朝" panose="02020400000000000000" pitchFamily="18" charset="-128"/>
                        </a:rPr>
                        <a:t>-discharge capacity: N/A(Charge/discharge characteristic data acquisition only)</a:t>
                      </a:r>
                      <a:endParaRPr lang="ja-JP" sz="1400" dirty="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6535130"/>
                  </a:ext>
                </a:extLst>
              </a:tr>
            </a:tbl>
          </a:graphicData>
        </a:graphic>
      </p:graphicFrame>
    </p:spTree>
    <p:extLst>
      <p:ext uri="{BB962C8B-B14F-4D97-AF65-F5344CB8AC3E}">
        <p14:creationId xmlns:p14="http://schemas.microsoft.com/office/powerpoint/2010/main" val="86143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13</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4335806"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Polymer tantalum capacitor</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3016210"/>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electrical characteristic measurements after the TID test on the polymer tantalum capacitor are shown in Fig. 2.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B050"/>
                </a:solidFill>
                <a:latin typeface="Segoe UI" panose="020B0502040204020203" pitchFamily="34" charset="0"/>
                <a:cs typeface="Segoe UI" panose="020B0502040204020203" pitchFamily="34" charset="0"/>
              </a:rPr>
              <a:t>No significant changes or abnormalities</a:t>
            </a:r>
            <a:r>
              <a:rPr lang="en-US" altLang="ja-JP" b="1" dirty="0">
                <a:solidFill>
                  <a:srgbClr val="00B050"/>
                </a:solidFill>
                <a:latin typeface="Segoe UI" panose="020B0502040204020203" pitchFamily="34" charset="0"/>
                <a:cs typeface="Segoe UI" panose="020B0502040204020203" pitchFamily="34" charset="0"/>
              </a:rPr>
              <a:t> </a:t>
            </a:r>
            <a:r>
              <a:rPr lang="en-US" altLang="ja-JP" b="1" dirty="0">
                <a:solidFill>
                  <a:srgbClr val="002060"/>
                </a:solidFill>
                <a:latin typeface="Segoe UI" panose="020B0502040204020203" pitchFamily="34" charset="0"/>
                <a:cs typeface="Segoe UI" panose="020B0502040204020203" pitchFamily="34" charset="0"/>
              </a:rPr>
              <a:t>in electrical characteristics due to irradiation were observed.</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Capacitance</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B050"/>
                </a:solidFill>
                <a:latin typeface="Segoe UI" panose="020B0502040204020203" pitchFamily="34" charset="0"/>
                <a:cs typeface="Segoe UI" panose="020B0502040204020203" pitchFamily="34" charset="0"/>
              </a:rPr>
              <a:t>the maximum change was 1.61% </a:t>
            </a:r>
            <a:r>
              <a:rPr lang="en-US" altLang="ja-JP" sz="1600" b="1" dirty="0">
                <a:solidFill>
                  <a:srgbClr val="002060"/>
                </a:solidFill>
                <a:latin typeface="Segoe UI" panose="020B0502040204020203" pitchFamily="34" charset="0"/>
                <a:cs typeface="Segoe UI" panose="020B0502040204020203" pitchFamily="34" charset="0"/>
              </a:rPr>
              <a:t>compared to the  judgment criteria of 		±10% change rate from the initial value.</a:t>
            </a:r>
          </a:p>
          <a:p>
            <a:pPr marL="1371600" lvl="2" indent="-45720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Dissipation factor</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B050"/>
                </a:solidFill>
                <a:latin typeface="Segoe UI" panose="020B0502040204020203" pitchFamily="34" charset="0"/>
                <a:cs typeface="Segoe UI" panose="020B0502040204020203" pitchFamily="34" charset="0"/>
              </a:rPr>
              <a:t>the maximum value was 0.04176</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0.15 or less.</a:t>
            </a:r>
          </a:p>
          <a:p>
            <a:pPr marL="1371600" lvl="2" indent="-45720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Leakage current</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B050"/>
                </a:solidFill>
                <a:latin typeface="Segoe UI" panose="020B0502040204020203" pitchFamily="34" charset="0"/>
                <a:cs typeface="Segoe UI" panose="020B0502040204020203" pitchFamily="34" charset="0"/>
              </a:rPr>
              <a:t>the maximum value was 5.9μA</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450μA or less.</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774726" y="6392361"/>
            <a:ext cx="8642548"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2.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electrical characteristic measurements after the TID test on the polymer tantalum capacitor</a:t>
            </a:r>
            <a:endParaRPr lang="ja-JP" altLang="en-US" sz="1200" b="1" dirty="0">
              <a:latin typeface="Segoe UI" panose="020B0502040204020203" pitchFamily="34" charset="0"/>
              <a:cs typeface="Segoe UI" panose="020B0502040204020203" pitchFamily="34" charset="0"/>
            </a:endParaRPr>
          </a:p>
        </p:txBody>
      </p:sp>
      <p:sp>
        <p:nvSpPr>
          <p:cNvPr id="5" name="Rectangle 5">
            <a:extLst>
              <a:ext uri="{FF2B5EF4-FFF2-40B4-BE49-F238E27FC236}">
                <a16:creationId xmlns:a16="http://schemas.microsoft.com/office/drawing/2014/main" id="{DF38D353-3042-EF27-453D-D893C9BC877B}"/>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(1) TID tests</a:t>
            </a:r>
          </a:p>
        </p:txBody>
      </p:sp>
      <p:pic>
        <p:nvPicPr>
          <p:cNvPr id="6" name="図 5">
            <a:extLst>
              <a:ext uri="{FF2B5EF4-FFF2-40B4-BE49-F238E27FC236}">
                <a16:creationId xmlns:a16="http://schemas.microsoft.com/office/drawing/2014/main" id="{16E16C97-C566-160C-5545-BE9D2442ED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380" y="4336621"/>
            <a:ext cx="3672408" cy="2045890"/>
          </a:xfrm>
          <a:prstGeom prst="rect">
            <a:avLst/>
          </a:prstGeom>
          <a:noFill/>
          <a:ln>
            <a:solidFill>
              <a:schemeClr val="tx1"/>
            </a:solidFill>
          </a:ln>
        </p:spPr>
      </p:pic>
      <p:pic>
        <p:nvPicPr>
          <p:cNvPr id="9" name="図 8">
            <a:extLst>
              <a:ext uri="{FF2B5EF4-FFF2-40B4-BE49-F238E27FC236}">
                <a16:creationId xmlns:a16="http://schemas.microsoft.com/office/drawing/2014/main" id="{A3D827C3-F298-29F7-EB93-547A3C1DF9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1369" y="4334402"/>
            <a:ext cx="3696270" cy="2041920"/>
          </a:xfrm>
          <a:prstGeom prst="rect">
            <a:avLst/>
          </a:prstGeom>
          <a:noFill/>
          <a:ln>
            <a:solidFill>
              <a:schemeClr val="tx1"/>
            </a:solidFill>
          </a:ln>
        </p:spPr>
      </p:pic>
      <p:pic>
        <p:nvPicPr>
          <p:cNvPr id="10" name="図 9">
            <a:extLst>
              <a:ext uri="{FF2B5EF4-FFF2-40B4-BE49-F238E27FC236}">
                <a16:creationId xmlns:a16="http://schemas.microsoft.com/office/drawing/2014/main" id="{62DF68DA-DC45-334C-EF60-5BDBD755B2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1220" y="4334402"/>
            <a:ext cx="3651484" cy="2041920"/>
          </a:xfrm>
          <a:prstGeom prst="rect">
            <a:avLst/>
          </a:prstGeom>
          <a:noFill/>
          <a:ln>
            <a:solidFill>
              <a:schemeClr val="tx1"/>
            </a:solidFill>
          </a:ln>
        </p:spPr>
      </p:pic>
      <p:sp>
        <p:nvSpPr>
          <p:cNvPr id="3" name="テキスト ボックス 2">
            <a:extLst>
              <a:ext uri="{FF2B5EF4-FFF2-40B4-BE49-F238E27FC236}">
                <a16:creationId xmlns:a16="http://schemas.microsoft.com/office/drawing/2014/main" id="{6F385F85-F188-8ABD-EE7E-2F7E7EAE5F23}"/>
              </a:ext>
            </a:extLst>
          </p:cNvPr>
          <p:cNvSpPr txBox="1"/>
          <p:nvPr/>
        </p:nvSpPr>
        <p:spPr>
          <a:xfrm>
            <a:off x="140982" y="2492896"/>
            <a:ext cx="816790" cy="584775"/>
          </a:xfrm>
          <a:prstGeom prst="rect">
            <a:avLst/>
          </a:prstGeom>
          <a:solidFill>
            <a:srgbClr val="93E4ED"/>
          </a:solidFill>
        </p:spPr>
        <p:txBody>
          <a:bodyPr wrap="square" rtlCol="0">
            <a:spAutoFit/>
          </a:bodyPr>
          <a:lstStyle/>
          <a:p>
            <a:pPr algn="ctr"/>
            <a:r>
              <a:rPr kumimoji="1" lang="en-US" altLang="ja-JP" sz="1600" b="1" u="sng" dirty="0">
                <a:solidFill>
                  <a:srgbClr val="007E39"/>
                </a:solidFill>
              </a:rPr>
              <a:t>ALL </a:t>
            </a:r>
          </a:p>
          <a:p>
            <a:pPr algn="ctr"/>
            <a:r>
              <a:rPr kumimoji="1" lang="en-US" altLang="ja-JP" sz="1600" b="1" u="sng" dirty="0">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312160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14</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4839862"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Polymer tantalum capacitor (cont’d)</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80021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external visual examination after irradiation are shown in Fig. 3.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B050"/>
                </a:solidFill>
                <a:latin typeface="Segoe UI" panose="020B0502040204020203" pitchFamily="34" charset="0"/>
                <a:cs typeface="Segoe UI" panose="020B0502040204020203" pitchFamily="34" charset="0"/>
              </a:rPr>
              <a:t>No significant changes or abnormalities</a:t>
            </a:r>
            <a:r>
              <a:rPr lang="en-US" altLang="ja-JP" b="1" dirty="0">
                <a:solidFill>
                  <a:srgbClr val="002060"/>
                </a:solidFill>
                <a:latin typeface="Segoe UI" panose="020B0502040204020203" pitchFamily="34" charset="0"/>
                <a:cs typeface="Segoe UI" panose="020B0502040204020203" pitchFamily="34" charset="0"/>
              </a:rPr>
              <a:t> were observed.</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2261177" y="6068325"/>
            <a:ext cx="7669646"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3.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external visual examination after irradiation on the polymer tantalum capacitor</a:t>
            </a:r>
            <a:endParaRPr lang="ja-JP" altLang="en-US" sz="1200" b="1" dirty="0">
              <a:latin typeface="Segoe UI" panose="020B0502040204020203" pitchFamily="34" charset="0"/>
              <a:cs typeface="Segoe UI" panose="020B0502040204020203" pitchFamily="34" charset="0"/>
            </a:endParaRPr>
          </a:p>
        </p:txBody>
      </p:sp>
      <p:sp>
        <p:nvSpPr>
          <p:cNvPr id="5" name="Rectangle 5">
            <a:extLst>
              <a:ext uri="{FF2B5EF4-FFF2-40B4-BE49-F238E27FC236}">
                <a16:creationId xmlns:a16="http://schemas.microsoft.com/office/drawing/2014/main" id="{DF38D353-3042-EF27-453D-D893C9BC877B}"/>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(1) TID tests</a:t>
            </a:r>
          </a:p>
        </p:txBody>
      </p:sp>
      <p:pic>
        <p:nvPicPr>
          <p:cNvPr id="3" name="図 2">
            <a:extLst>
              <a:ext uri="{FF2B5EF4-FFF2-40B4-BE49-F238E27FC236}">
                <a16:creationId xmlns:a16="http://schemas.microsoft.com/office/drawing/2014/main" id="{9E54F283-E133-CD3D-201E-C3980536AD1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392" y="3044641"/>
            <a:ext cx="5265762" cy="2915672"/>
          </a:xfrm>
          <a:prstGeom prst="rect">
            <a:avLst/>
          </a:prstGeom>
          <a:noFill/>
          <a:ln>
            <a:solidFill>
              <a:schemeClr val="tx1"/>
            </a:solidFill>
          </a:ln>
        </p:spPr>
      </p:pic>
      <p:pic>
        <p:nvPicPr>
          <p:cNvPr id="4" name="図 3">
            <a:extLst>
              <a:ext uri="{FF2B5EF4-FFF2-40B4-BE49-F238E27FC236}">
                <a16:creationId xmlns:a16="http://schemas.microsoft.com/office/drawing/2014/main" id="{7CF931A4-D428-53E7-BF6A-198601F65F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4197" y="3048831"/>
            <a:ext cx="5257993" cy="2911481"/>
          </a:xfrm>
          <a:prstGeom prst="rect">
            <a:avLst/>
          </a:prstGeom>
          <a:noFill/>
          <a:ln>
            <a:solidFill>
              <a:schemeClr val="tx1"/>
            </a:solidFill>
          </a:ln>
        </p:spPr>
      </p:pic>
      <p:sp>
        <p:nvSpPr>
          <p:cNvPr id="12" name="テキスト ボックス 11">
            <a:extLst>
              <a:ext uri="{FF2B5EF4-FFF2-40B4-BE49-F238E27FC236}">
                <a16:creationId xmlns:a16="http://schemas.microsoft.com/office/drawing/2014/main" id="{4FDB1A7A-7B0A-BAC9-0583-BEDD40D1BCD2}"/>
              </a:ext>
            </a:extLst>
          </p:cNvPr>
          <p:cNvSpPr txBox="1"/>
          <p:nvPr/>
        </p:nvSpPr>
        <p:spPr>
          <a:xfrm>
            <a:off x="1019436" y="2600908"/>
            <a:ext cx="648072"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TOP</a:t>
            </a:r>
            <a:endParaRPr lang="ja-JP" altLang="en-US" dirty="0"/>
          </a:p>
        </p:txBody>
      </p:sp>
      <p:sp>
        <p:nvSpPr>
          <p:cNvPr id="13" name="テキスト ボックス 12">
            <a:extLst>
              <a:ext uri="{FF2B5EF4-FFF2-40B4-BE49-F238E27FC236}">
                <a16:creationId xmlns:a16="http://schemas.microsoft.com/office/drawing/2014/main" id="{756F338C-6473-E4FF-9B1B-73BC8EC7AF65}"/>
              </a:ext>
            </a:extLst>
          </p:cNvPr>
          <p:cNvSpPr txBox="1"/>
          <p:nvPr/>
        </p:nvSpPr>
        <p:spPr>
          <a:xfrm>
            <a:off x="6528048" y="2600908"/>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Tilt 45</a:t>
            </a:r>
            <a:r>
              <a:rPr lang="en-US" altLang="ja-JP" b="1" dirty="0">
                <a:solidFill>
                  <a:srgbClr val="002060"/>
                </a:solidFill>
                <a:latin typeface="Cambria Math" panose="02040503050406030204" pitchFamily="18" charset="0"/>
                <a:ea typeface="Cambria Math" panose="02040503050406030204" pitchFamily="18" charset="0"/>
                <a:cs typeface="Segoe UI" panose="020B0502040204020203" pitchFamily="34" charset="0"/>
              </a:rPr>
              <a:t>°</a:t>
            </a:r>
            <a:endParaRPr lang="ja-JP" altLang="en-US" dirty="0"/>
          </a:p>
        </p:txBody>
      </p:sp>
      <p:sp>
        <p:nvSpPr>
          <p:cNvPr id="6" name="テキスト ボックス 5">
            <a:extLst>
              <a:ext uri="{FF2B5EF4-FFF2-40B4-BE49-F238E27FC236}">
                <a16:creationId xmlns:a16="http://schemas.microsoft.com/office/drawing/2014/main" id="{1046FB60-AA87-033D-6F7D-52D503028AED}"/>
              </a:ext>
            </a:extLst>
          </p:cNvPr>
          <p:cNvSpPr txBox="1"/>
          <p:nvPr/>
        </p:nvSpPr>
        <p:spPr>
          <a:xfrm>
            <a:off x="176018" y="1995886"/>
            <a:ext cx="816790" cy="584775"/>
          </a:xfrm>
          <a:prstGeom prst="rect">
            <a:avLst/>
          </a:prstGeom>
          <a:solidFill>
            <a:srgbClr val="93E4ED"/>
          </a:solidFill>
        </p:spPr>
        <p:txBody>
          <a:bodyPr wrap="square" rtlCol="0">
            <a:spAutoFit/>
          </a:bodyPr>
          <a:lstStyle/>
          <a:p>
            <a:pPr algn="ctr"/>
            <a:r>
              <a:rPr kumimoji="1" lang="en-US" altLang="ja-JP" sz="1600" b="1" u="sng" dirty="0">
                <a:solidFill>
                  <a:srgbClr val="007E39"/>
                </a:solidFill>
              </a:rPr>
              <a:t>ALL </a:t>
            </a:r>
          </a:p>
          <a:p>
            <a:pPr algn="ctr"/>
            <a:r>
              <a:rPr kumimoji="1" lang="en-US" altLang="ja-JP" sz="1600" b="1" u="sng" dirty="0">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241980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15</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3016210"/>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electrical characteristic measurements after the TID test on the stacked metallized film chip capacitor are shown in Fig. 4.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B050"/>
                </a:solidFill>
                <a:latin typeface="Segoe UI" panose="020B0502040204020203" pitchFamily="34" charset="0"/>
                <a:cs typeface="Segoe UI" panose="020B0502040204020203" pitchFamily="34" charset="0"/>
              </a:rPr>
              <a:t>No significant changes or abnormalities</a:t>
            </a:r>
            <a:r>
              <a:rPr lang="en-US" altLang="ja-JP" b="1" dirty="0">
                <a:solidFill>
                  <a:srgbClr val="002060"/>
                </a:solidFill>
                <a:latin typeface="Segoe UI" panose="020B0502040204020203" pitchFamily="34" charset="0"/>
                <a:cs typeface="Segoe UI" panose="020B0502040204020203" pitchFamily="34" charset="0"/>
              </a:rPr>
              <a:t> in electrical characteristics due to irradiation were observed.</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Capacitance</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B050"/>
                </a:solidFill>
                <a:latin typeface="Segoe UI" panose="020B0502040204020203" pitchFamily="34" charset="0"/>
                <a:cs typeface="Segoe UI" panose="020B0502040204020203" pitchFamily="34" charset="0"/>
              </a:rPr>
              <a:t>the maximum change was -0.21% </a:t>
            </a:r>
            <a:r>
              <a:rPr lang="en-US" altLang="ja-JP" sz="1600" b="1" dirty="0">
                <a:solidFill>
                  <a:srgbClr val="002060"/>
                </a:solidFill>
                <a:latin typeface="Segoe UI" panose="020B0502040204020203" pitchFamily="34" charset="0"/>
                <a:cs typeface="Segoe UI" panose="020B0502040204020203" pitchFamily="34" charset="0"/>
              </a:rPr>
              <a:t>compared to the judgment criteria of 		±5% change rate from the initial value.</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Dissipation factor</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B050"/>
                </a:solidFill>
                <a:latin typeface="Segoe UI" panose="020B0502040204020203" pitchFamily="34" charset="0"/>
                <a:cs typeface="Segoe UI" panose="020B0502040204020203" pitchFamily="34" charset="0"/>
              </a:rPr>
              <a:t>the maximum value was 0.0422</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0.12 or less.</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Insulation resistance</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B050"/>
                </a:solidFill>
                <a:latin typeface="Segoe UI" panose="020B0502040204020203" pitchFamily="34" charset="0"/>
                <a:cs typeface="Segoe UI" panose="020B0502040204020203" pitchFamily="34" charset="0"/>
              </a:rPr>
              <a:t>the minimum value was 61,000MΩ</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1,000MΩ or more.</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415083" y="6417332"/>
            <a:ext cx="9361834"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4.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electrical characteristic measurements after the TID test on the stacked metallized film chip capacitor</a:t>
            </a:r>
            <a:endParaRPr lang="ja-JP" altLang="en-US" sz="1200" b="1" dirty="0">
              <a:latin typeface="Segoe UI" panose="020B0502040204020203" pitchFamily="34" charset="0"/>
              <a:cs typeface="Segoe UI" panose="020B0502040204020203" pitchFamily="34" charset="0"/>
            </a:endParaRPr>
          </a:p>
        </p:txBody>
      </p:sp>
      <p:sp>
        <p:nvSpPr>
          <p:cNvPr id="5" name="Rectangle 5">
            <a:extLst>
              <a:ext uri="{FF2B5EF4-FFF2-40B4-BE49-F238E27FC236}">
                <a16:creationId xmlns:a16="http://schemas.microsoft.com/office/drawing/2014/main" id="{DF38D353-3042-EF27-453D-D893C9BC877B}"/>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(1) TID tests</a:t>
            </a:r>
          </a:p>
        </p:txBody>
      </p:sp>
      <p:sp>
        <p:nvSpPr>
          <p:cNvPr id="3" name="テキスト ボックス 2">
            <a:extLst>
              <a:ext uri="{FF2B5EF4-FFF2-40B4-BE49-F238E27FC236}">
                <a16:creationId xmlns:a16="http://schemas.microsoft.com/office/drawing/2014/main" id="{C79D3B5B-2531-4907-FA31-A04E8D69003E}"/>
              </a:ext>
            </a:extLst>
          </p:cNvPr>
          <p:cNvSpPr txBox="1"/>
          <p:nvPr/>
        </p:nvSpPr>
        <p:spPr>
          <a:xfrm>
            <a:off x="176018" y="776119"/>
            <a:ext cx="5127894"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Stacked metallized film chip capacitor</a:t>
            </a:r>
          </a:p>
        </p:txBody>
      </p:sp>
      <p:pic>
        <p:nvPicPr>
          <p:cNvPr id="11" name="図 10">
            <a:extLst>
              <a:ext uri="{FF2B5EF4-FFF2-40B4-BE49-F238E27FC236}">
                <a16:creationId xmlns:a16="http://schemas.microsoft.com/office/drawing/2014/main" id="{D1989632-D3D6-91B8-1811-2BEC7D2F9D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380" y="4326770"/>
            <a:ext cx="3727656" cy="2049551"/>
          </a:xfrm>
          <a:prstGeom prst="rect">
            <a:avLst/>
          </a:prstGeom>
          <a:noFill/>
          <a:ln>
            <a:solidFill>
              <a:schemeClr val="tx1"/>
            </a:solidFill>
          </a:ln>
        </p:spPr>
      </p:pic>
      <p:pic>
        <p:nvPicPr>
          <p:cNvPr id="13" name="図 12">
            <a:extLst>
              <a:ext uri="{FF2B5EF4-FFF2-40B4-BE49-F238E27FC236}">
                <a16:creationId xmlns:a16="http://schemas.microsoft.com/office/drawing/2014/main" id="{EFFD929D-DF26-D3DB-40F4-F1C715C3AE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1369" y="4323072"/>
            <a:ext cx="3727656" cy="2063814"/>
          </a:xfrm>
          <a:prstGeom prst="rect">
            <a:avLst/>
          </a:prstGeom>
          <a:noFill/>
          <a:ln>
            <a:solidFill>
              <a:schemeClr val="tx1"/>
            </a:solidFill>
          </a:ln>
        </p:spPr>
      </p:pic>
      <p:pic>
        <p:nvPicPr>
          <p:cNvPr id="16" name="図 15" descr="グラフ, 折れ線グラフ&#10;&#10;自動的に生成された説明">
            <a:extLst>
              <a:ext uri="{FF2B5EF4-FFF2-40B4-BE49-F238E27FC236}">
                <a16:creationId xmlns:a16="http://schemas.microsoft.com/office/drawing/2014/main" id="{26EA3CD1-89D0-935E-C28F-D118D3392E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1220" y="4326770"/>
            <a:ext cx="3717880" cy="2063788"/>
          </a:xfrm>
          <a:prstGeom prst="rect">
            <a:avLst/>
          </a:prstGeom>
          <a:noFill/>
          <a:ln>
            <a:solidFill>
              <a:schemeClr val="tx1"/>
            </a:solidFill>
          </a:ln>
        </p:spPr>
      </p:pic>
      <p:sp>
        <p:nvSpPr>
          <p:cNvPr id="4" name="テキスト ボックス 3">
            <a:extLst>
              <a:ext uri="{FF2B5EF4-FFF2-40B4-BE49-F238E27FC236}">
                <a16:creationId xmlns:a16="http://schemas.microsoft.com/office/drawing/2014/main" id="{390BF260-DC2C-2A8A-5F70-A976D5365CE2}"/>
              </a:ext>
            </a:extLst>
          </p:cNvPr>
          <p:cNvSpPr txBox="1"/>
          <p:nvPr/>
        </p:nvSpPr>
        <p:spPr>
          <a:xfrm>
            <a:off x="176018" y="2700042"/>
            <a:ext cx="816790" cy="584775"/>
          </a:xfrm>
          <a:prstGeom prst="rect">
            <a:avLst/>
          </a:prstGeom>
          <a:solidFill>
            <a:srgbClr val="93E4ED"/>
          </a:solidFill>
        </p:spPr>
        <p:txBody>
          <a:bodyPr wrap="square" rtlCol="0">
            <a:spAutoFit/>
          </a:bodyPr>
          <a:lstStyle/>
          <a:p>
            <a:pPr algn="ctr"/>
            <a:r>
              <a:rPr kumimoji="1" lang="en-US" altLang="ja-JP" sz="1600" b="1" u="sng" dirty="0">
                <a:solidFill>
                  <a:srgbClr val="007E39"/>
                </a:solidFill>
              </a:rPr>
              <a:t>ALL </a:t>
            </a:r>
          </a:p>
          <a:p>
            <a:pPr algn="ctr"/>
            <a:r>
              <a:rPr kumimoji="1" lang="en-US" altLang="ja-JP" sz="1600" b="1" u="sng" dirty="0">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380348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16</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7" y="776119"/>
            <a:ext cx="6138179"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Stacked metallized film chip capacitor (cont’d)</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80021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external visual examination after the TID test are shown in Fig. 5.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B050"/>
                </a:solidFill>
                <a:latin typeface="Segoe UI" panose="020B0502040204020203" pitchFamily="34" charset="0"/>
                <a:cs typeface="Segoe UI" panose="020B0502040204020203" pitchFamily="34" charset="0"/>
              </a:rPr>
              <a:t>No significant changes or abnormalities</a:t>
            </a:r>
            <a:r>
              <a:rPr lang="en-US" altLang="ja-JP" b="1" dirty="0">
                <a:solidFill>
                  <a:srgbClr val="002060"/>
                </a:solidFill>
                <a:latin typeface="Segoe UI" panose="020B0502040204020203" pitchFamily="34" charset="0"/>
                <a:cs typeface="Segoe UI" panose="020B0502040204020203" pitchFamily="34" charset="0"/>
              </a:rPr>
              <a:t> were observed.</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2071936" y="6068325"/>
            <a:ext cx="8064896"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5.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 of external visual examination after the TID test on the stacked metallized film chip capacitor</a:t>
            </a:r>
            <a:endParaRPr lang="ja-JP" altLang="en-US" sz="1200" b="1" dirty="0">
              <a:latin typeface="Segoe UI" panose="020B0502040204020203" pitchFamily="34" charset="0"/>
              <a:cs typeface="Segoe UI" panose="020B0502040204020203" pitchFamily="34" charset="0"/>
            </a:endParaRPr>
          </a:p>
        </p:txBody>
      </p:sp>
      <p:sp>
        <p:nvSpPr>
          <p:cNvPr id="5" name="Rectangle 5">
            <a:extLst>
              <a:ext uri="{FF2B5EF4-FFF2-40B4-BE49-F238E27FC236}">
                <a16:creationId xmlns:a16="http://schemas.microsoft.com/office/drawing/2014/main" id="{DF38D353-3042-EF27-453D-D893C9BC877B}"/>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(1) TID tests</a:t>
            </a:r>
          </a:p>
        </p:txBody>
      </p:sp>
      <p:sp>
        <p:nvSpPr>
          <p:cNvPr id="12" name="テキスト ボックス 11">
            <a:extLst>
              <a:ext uri="{FF2B5EF4-FFF2-40B4-BE49-F238E27FC236}">
                <a16:creationId xmlns:a16="http://schemas.microsoft.com/office/drawing/2014/main" id="{4FDB1A7A-7B0A-BAC9-0583-BEDD40D1BCD2}"/>
              </a:ext>
            </a:extLst>
          </p:cNvPr>
          <p:cNvSpPr txBox="1"/>
          <p:nvPr/>
        </p:nvSpPr>
        <p:spPr>
          <a:xfrm>
            <a:off x="1019436" y="2600908"/>
            <a:ext cx="648072"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TOP</a:t>
            </a:r>
            <a:endParaRPr lang="ja-JP" altLang="en-US" dirty="0"/>
          </a:p>
        </p:txBody>
      </p:sp>
      <p:sp>
        <p:nvSpPr>
          <p:cNvPr id="13" name="テキスト ボックス 12">
            <a:extLst>
              <a:ext uri="{FF2B5EF4-FFF2-40B4-BE49-F238E27FC236}">
                <a16:creationId xmlns:a16="http://schemas.microsoft.com/office/drawing/2014/main" id="{756F338C-6473-E4FF-9B1B-73BC8EC7AF65}"/>
              </a:ext>
            </a:extLst>
          </p:cNvPr>
          <p:cNvSpPr txBox="1"/>
          <p:nvPr/>
        </p:nvSpPr>
        <p:spPr>
          <a:xfrm>
            <a:off x="6528048" y="2600908"/>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Tilt 45</a:t>
            </a:r>
            <a:r>
              <a:rPr lang="en-US" altLang="ja-JP" b="1" dirty="0">
                <a:solidFill>
                  <a:srgbClr val="002060"/>
                </a:solidFill>
                <a:latin typeface="Cambria Math" panose="02040503050406030204" pitchFamily="18" charset="0"/>
                <a:ea typeface="Cambria Math" panose="02040503050406030204" pitchFamily="18" charset="0"/>
                <a:cs typeface="Segoe UI" panose="020B0502040204020203" pitchFamily="34" charset="0"/>
              </a:rPr>
              <a:t>°</a:t>
            </a:r>
            <a:endParaRPr lang="ja-JP" altLang="en-US" dirty="0"/>
          </a:p>
        </p:txBody>
      </p:sp>
      <p:pic>
        <p:nvPicPr>
          <p:cNvPr id="9" name="図 8">
            <a:extLst>
              <a:ext uri="{FF2B5EF4-FFF2-40B4-BE49-F238E27FC236}">
                <a16:creationId xmlns:a16="http://schemas.microsoft.com/office/drawing/2014/main" id="{F4848374-3CE3-FDC8-3E60-48E585BDB1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809" y="3044641"/>
            <a:ext cx="5265761" cy="2915752"/>
          </a:xfrm>
          <a:prstGeom prst="rect">
            <a:avLst/>
          </a:prstGeom>
          <a:noFill/>
          <a:ln>
            <a:solidFill>
              <a:schemeClr val="tx1"/>
            </a:solidFill>
          </a:ln>
        </p:spPr>
      </p:pic>
      <p:pic>
        <p:nvPicPr>
          <p:cNvPr id="11" name="図 10">
            <a:extLst>
              <a:ext uri="{FF2B5EF4-FFF2-40B4-BE49-F238E27FC236}">
                <a16:creationId xmlns:a16="http://schemas.microsoft.com/office/drawing/2014/main" id="{459AAA0B-840A-9BDF-F37C-2EE134BFCF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4197" y="3044641"/>
            <a:ext cx="5257993" cy="2910912"/>
          </a:xfrm>
          <a:prstGeom prst="rect">
            <a:avLst/>
          </a:prstGeom>
          <a:noFill/>
          <a:ln>
            <a:solidFill>
              <a:schemeClr val="tx1"/>
            </a:solidFill>
          </a:ln>
        </p:spPr>
      </p:pic>
      <p:sp>
        <p:nvSpPr>
          <p:cNvPr id="3" name="テキスト ボックス 2">
            <a:extLst>
              <a:ext uri="{FF2B5EF4-FFF2-40B4-BE49-F238E27FC236}">
                <a16:creationId xmlns:a16="http://schemas.microsoft.com/office/drawing/2014/main" id="{3F220CDA-E6BA-174C-6AF1-6E5545CEDFD5}"/>
              </a:ext>
            </a:extLst>
          </p:cNvPr>
          <p:cNvSpPr txBox="1"/>
          <p:nvPr/>
        </p:nvSpPr>
        <p:spPr>
          <a:xfrm>
            <a:off x="43157" y="2082552"/>
            <a:ext cx="816790" cy="584775"/>
          </a:xfrm>
          <a:prstGeom prst="rect">
            <a:avLst/>
          </a:prstGeom>
          <a:solidFill>
            <a:srgbClr val="93E4ED"/>
          </a:solidFill>
        </p:spPr>
        <p:txBody>
          <a:bodyPr wrap="square" rtlCol="0">
            <a:spAutoFit/>
          </a:bodyPr>
          <a:lstStyle/>
          <a:p>
            <a:pPr algn="ctr"/>
            <a:r>
              <a:rPr kumimoji="1" lang="en-US" altLang="ja-JP" sz="1600" b="1" u="sng" dirty="0">
                <a:solidFill>
                  <a:srgbClr val="007E39"/>
                </a:solidFill>
              </a:rPr>
              <a:t>ALL </a:t>
            </a:r>
          </a:p>
          <a:p>
            <a:pPr algn="ctr"/>
            <a:r>
              <a:rPr kumimoji="1" lang="en-US" altLang="ja-JP" sz="1600" b="1" u="sng" dirty="0">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1435793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17</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4803858"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Voltage-controlled crystal oscillator</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2123658"/>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electrical characteristic measurements after the TID test on the voltage-controlled crystal oscillator are shown in Fig. 6.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B050"/>
                </a:solidFill>
                <a:latin typeface="Segoe UI" panose="020B0502040204020203" pitchFamily="34" charset="0"/>
                <a:cs typeface="Segoe UI" panose="020B0502040204020203" pitchFamily="34" charset="0"/>
              </a:rPr>
              <a:t>No significant changes or abnormalities</a:t>
            </a:r>
            <a:r>
              <a:rPr lang="en-US" altLang="ja-JP" b="1" dirty="0">
                <a:solidFill>
                  <a:srgbClr val="002060"/>
                </a:solidFill>
                <a:latin typeface="Segoe UI" panose="020B0502040204020203" pitchFamily="34" charset="0"/>
                <a:cs typeface="Segoe UI" panose="020B0502040204020203" pitchFamily="34" charset="0"/>
              </a:rPr>
              <a:t> in electrical characteristics due to irradiation were observed.</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output frequency</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B050"/>
                </a:solidFill>
                <a:latin typeface="Segoe UI" panose="020B0502040204020203" pitchFamily="34" charset="0"/>
                <a:cs typeface="Segoe UI" panose="020B0502040204020203" pitchFamily="34" charset="0"/>
              </a:rPr>
              <a:t>the maximum change was 166Hz </a:t>
            </a:r>
            <a:r>
              <a:rPr lang="en-US" altLang="ja-JP" sz="1600" b="1" dirty="0">
                <a:solidFill>
                  <a:srgbClr val="002060"/>
                </a:solidFill>
                <a:latin typeface="Segoe UI" panose="020B0502040204020203" pitchFamily="34" charset="0"/>
                <a:cs typeface="Segoe UI" panose="020B0502040204020203" pitchFamily="34" charset="0"/>
              </a:rPr>
              <a:t>compared to the judgment 			            criteria of 122.88MHz±6.144kHz.</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Current consumption</a:t>
            </a:r>
            <a:r>
              <a:rPr lang="en-US" altLang="ja-JP" sz="1600" b="1" dirty="0">
                <a:solidFill>
                  <a:srgbClr val="002060"/>
                </a:solidFill>
                <a:latin typeface="Segoe UI" panose="020B0502040204020203" pitchFamily="34" charset="0"/>
                <a:cs typeface="Segoe UI" panose="020B0502040204020203" pitchFamily="34" charset="0"/>
              </a:rPr>
              <a:t>: </a:t>
            </a:r>
            <a:r>
              <a:rPr lang="en-US" altLang="ja-JP" sz="1600" b="1" u="sng" dirty="0">
                <a:solidFill>
                  <a:srgbClr val="00B050"/>
                </a:solidFill>
                <a:latin typeface="Segoe UI" panose="020B0502040204020203" pitchFamily="34" charset="0"/>
                <a:cs typeface="Segoe UI" panose="020B0502040204020203" pitchFamily="34" charset="0"/>
              </a:rPr>
              <a:t>No significant changes, so no abnormalities</a:t>
            </a:r>
            <a:r>
              <a:rPr lang="en-US" altLang="ja-JP" sz="1600" b="1" dirty="0">
                <a:solidFill>
                  <a:srgbClr val="002060"/>
                </a:solidFill>
                <a:latin typeface="Segoe UI" panose="020B0502040204020203" pitchFamily="34" charset="0"/>
                <a:cs typeface="Segoe UI" panose="020B0502040204020203" pitchFamily="34" charset="0"/>
              </a:rPr>
              <a:t>.</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559496" y="6021288"/>
            <a:ext cx="9083082"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6.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electrical characteristic measurements after the TID test on the voltage-controlled crystal oscillator</a:t>
            </a:r>
            <a:endParaRPr lang="ja-JP" altLang="en-US" sz="1200" b="1" dirty="0">
              <a:latin typeface="Segoe UI" panose="020B0502040204020203" pitchFamily="34" charset="0"/>
              <a:cs typeface="Segoe UI" panose="020B0502040204020203" pitchFamily="34" charset="0"/>
            </a:endParaRPr>
          </a:p>
        </p:txBody>
      </p:sp>
      <p:sp>
        <p:nvSpPr>
          <p:cNvPr id="5" name="Rectangle 5">
            <a:extLst>
              <a:ext uri="{FF2B5EF4-FFF2-40B4-BE49-F238E27FC236}">
                <a16:creationId xmlns:a16="http://schemas.microsoft.com/office/drawing/2014/main" id="{DF38D353-3042-EF27-453D-D893C9BC877B}"/>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(1) TID tests</a:t>
            </a:r>
          </a:p>
        </p:txBody>
      </p:sp>
      <p:pic>
        <p:nvPicPr>
          <p:cNvPr id="3" name="図 2">
            <a:extLst>
              <a:ext uri="{FF2B5EF4-FFF2-40B4-BE49-F238E27FC236}">
                <a16:creationId xmlns:a16="http://schemas.microsoft.com/office/drawing/2014/main" id="{ED3C3AA3-2728-1809-417A-2B4D50CE0B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1484" y="3555410"/>
            <a:ext cx="4356484" cy="2394342"/>
          </a:xfrm>
          <a:prstGeom prst="rect">
            <a:avLst/>
          </a:prstGeom>
          <a:noFill/>
          <a:ln>
            <a:solidFill>
              <a:schemeClr val="tx1"/>
            </a:solidFill>
          </a:ln>
        </p:spPr>
      </p:pic>
      <p:pic>
        <p:nvPicPr>
          <p:cNvPr id="4" name="図 3">
            <a:extLst>
              <a:ext uri="{FF2B5EF4-FFF2-40B4-BE49-F238E27FC236}">
                <a16:creationId xmlns:a16="http://schemas.microsoft.com/office/drawing/2014/main" id="{14AF9B7B-18F1-E4A4-8E6A-B48BEF4FE1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4034" y="3555409"/>
            <a:ext cx="4317483" cy="2394000"/>
          </a:xfrm>
          <a:prstGeom prst="rect">
            <a:avLst/>
          </a:prstGeom>
          <a:noFill/>
          <a:ln>
            <a:solidFill>
              <a:schemeClr val="tx1"/>
            </a:solidFill>
          </a:ln>
        </p:spPr>
      </p:pic>
      <p:sp>
        <p:nvSpPr>
          <p:cNvPr id="6" name="テキスト ボックス 5">
            <a:extLst>
              <a:ext uri="{FF2B5EF4-FFF2-40B4-BE49-F238E27FC236}">
                <a16:creationId xmlns:a16="http://schemas.microsoft.com/office/drawing/2014/main" id="{D49DFE91-053B-8F19-FC5F-CF55F7E93D99}"/>
              </a:ext>
            </a:extLst>
          </p:cNvPr>
          <p:cNvSpPr txBox="1"/>
          <p:nvPr/>
        </p:nvSpPr>
        <p:spPr>
          <a:xfrm>
            <a:off x="295143" y="2516663"/>
            <a:ext cx="816790" cy="584775"/>
          </a:xfrm>
          <a:prstGeom prst="rect">
            <a:avLst/>
          </a:prstGeom>
          <a:solidFill>
            <a:srgbClr val="93E4ED"/>
          </a:solidFill>
        </p:spPr>
        <p:txBody>
          <a:bodyPr wrap="square" rtlCol="0">
            <a:spAutoFit/>
          </a:bodyPr>
          <a:lstStyle/>
          <a:p>
            <a:pPr algn="ctr"/>
            <a:r>
              <a:rPr kumimoji="1" lang="en-US" altLang="ja-JP" sz="1600" b="1" u="sng">
                <a:solidFill>
                  <a:srgbClr val="007E39"/>
                </a:solidFill>
              </a:rPr>
              <a:t>ALL </a:t>
            </a:r>
          </a:p>
          <a:p>
            <a:pPr algn="ctr"/>
            <a:r>
              <a:rPr kumimoji="1" lang="en-US" altLang="ja-JP" sz="1600" b="1" u="sng">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3893084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18</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80021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external visual examination after the TID test are shown in Fig. 7.</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B050"/>
                </a:solidFill>
                <a:latin typeface="Segoe UI" panose="020B0502040204020203" pitchFamily="34" charset="0"/>
                <a:cs typeface="Segoe UI" panose="020B0502040204020203" pitchFamily="34" charset="0"/>
              </a:rPr>
              <a:t>No significant changes or abnormalities </a:t>
            </a:r>
            <a:r>
              <a:rPr lang="en-US" altLang="ja-JP" b="1" dirty="0">
                <a:solidFill>
                  <a:srgbClr val="002060"/>
                </a:solidFill>
                <a:latin typeface="Segoe UI" panose="020B0502040204020203" pitchFamily="34" charset="0"/>
                <a:cs typeface="Segoe UI" panose="020B0502040204020203" pitchFamily="34" charset="0"/>
              </a:rPr>
              <a:t>were observed.</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946340" y="6081881"/>
            <a:ext cx="8299319"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7.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external visual examination after irradiation on the voltage-controlled crystal oscillator </a:t>
            </a:r>
            <a:endParaRPr lang="ja-JP" altLang="en-US" sz="1200" b="1" dirty="0">
              <a:latin typeface="Segoe UI" panose="020B0502040204020203" pitchFamily="34" charset="0"/>
              <a:cs typeface="Segoe UI" panose="020B0502040204020203" pitchFamily="34" charset="0"/>
            </a:endParaRPr>
          </a:p>
        </p:txBody>
      </p:sp>
      <p:sp>
        <p:nvSpPr>
          <p:cNvPr id="5" name="Rectangle 5">
            <a:extLst>
              <a:ext uri="{FF2B5EF4-FFF2-40B4-BE49-F238E27FC236}">
                <a16:creationId xmlns:a16="http://schemas.microsoft.com/office/drawing/2014/main" id="{DF38D353-3042-EF27-453D-D893C9BC877B}"/>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(1) TID tests</a:t>
            </a:r>
          </a:p>
        </p:txBody>
      </p:sp>
      <p:sp>
        <p:nvSpPr>
          <p:cNvPr id="12" name="テキスト ボックス 11">
            <a:extLst>
              <a:ext uri="{FF2B5EF4-FFF2-40B4-BE49-F238E27FC236}">
                <a16:creationId xmlns:a16="http://schemas.microsoft.com/office/drawing/2014/main" id="{4FDB1A7A-7B0A-BAC9-0583-BEDD40D1BCD2}"/>
              </a:ext>
            </a:extLst>
          </p:cNvPr>
          <p:cNvSpPr txBox="1"/>
          <p:nvPr/>
        </p:nvSpPr>
        <p:spPr>
          <a:xfrm>
            <a:off x="1019436" y="2631396"/>
            <a:ext cx="648072"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TOP</a:t>
            </a:r>
            <a:endParaRPr lang="ja-JP" altLang="en-US" dirty="0"/>
          </a:p>
        </p:txBody>
      </p:sp>
      <p:sp>
        <p:nvSpPr>
          <p:cNvPr id="13" name="テキスト ボックス 12">
            <a:extLst>
              <a:ext uri="{FF2B5EF4-FFF2-40B4-BE49-F238E27FC236}">
                <a16:creationId xmlns:a16="http://schemas.microsoft.com/office/drawing/2014/main" id="{756F338C-6473-E4FF-9B1B-73BC8EC7AF65}"/>
              </a:ext>
            </a:extLst>
          </p:cNvPr>
          <p:cNvSpPr txBox="1"/>
          <p:nvPr/>
        </p:nvSpPr>
        <p:spPr>
          <a:xfrm>
            <a:off x="6528048" y="2631396"/>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Tilt 45</a:t>
            </a:r>
            <a:r>
              <a:rPr lang="en-US" altLang="ja-JP" b="1" dirty="0">
                <a:solidFill>
                  <a:srgbClr val="002060"/>
                </a:solidFill>
                <a:latin typeface="Cambria Math" panose="02040503050406030204" pitchFamily="18" charset="0"/>
                <a:ea typeface="Cambria Math" panose="02040503050406030204" pitchFamily="18" charset="0"/>
                <a:cs typeface="Segoe UI" panose="020B0502040204020203" pitchFamily="34" charset="0"/>
              </a:rPr>
              <a:t>°</a:t>
            </a:r>
            <a:endParaRPr lang="ja-JP" altLang="en-US" dirty="0"/>
          </a:p>
        </p:txBody>
      </p:sp>
      <p:sp>
        <p:nvSpPr>
          <p:cNvPr id="6" name="テキスト ボックス 5">
            <a:extLst>
              <a:ext uri="{FF2B5EF4-FFF2-40B4-BE49-F238E27FC236}">
                <a16:creationId xmlns:a16="http://schemas.microsoft.com/office/drawing/2014/main" id="{280B7CB6-BCF0-24DE-9B55-6BE801E6F779}"/>
              </a:ext>
            </a:extLst>
          </p:cNvPr>
          <p:cNvSpPr txBox="1"/>
          <p:nvPr/>
        </p:nvSpPr>
        <p:spPr>
          <a:xfrm>
            <a:off x="176018" y="776119"/>
            <a:ext cx="5847974"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Voltage-controlled crystal oscillator (cont’d)</a:t>
            </a:r>
          </a:p>
        </p:txBody>
      </p:sp>
      <p:pic>
        <p:nvPicPr>
          <p:cNvPr id="10" name="図 9">
            <a:extLst>
              <a:ext uri="{FF2B5EF4-FFF2-40B4-BE49-F238E27FC236}">
                <a16:creationId xmlns:a16="http://schemas.microsoft.com/office/drawing/2014/main" id="{6FEB7C79-75F9-64DB-F6CF-23027FBE2A4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810" y="3075129"/>
            <a:ext cx="5265762" cy="2916090"/>
          </a:xfrm>
          <a:prstGeom prst="rect">
            <a:avLst/>
          </a:prstGeom>
          <a:noFill/>
          <a:ln>
            <a:solidFill>
              <a:schemeClr val="tx1"/>
            </a:solidFill>
          </a:ln>
        </p:spPr>
      </p:pic>
      <p:pic>
        <p:nvPicPr>
          <p:cNvPr id="14" name="図 13">
            <a:extLst>
              <a:ext uri="{FF2B5EF4-FFF2-40B4-BE49-F238E27FC236}">
                <a16:creationId xmlns:a16="http://schemas.microsoft.com/office/drawing/2014/main" id="{A4810C69-CE7E-2EA0-F4EE-6DE1E3A636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4197" y="3075129"/>
            <a:ext cx="5257993" cy="2911600"/>
          </a:xfrm>
          <a:prstGeom prst="rect">
            <a:avLst/>
          </a:prstGeom>
          <a:noFill/>
          <a:ln>
            <a:solidFill>
              <a:schemeClr val="tx1"/>
            </a:solidFill>
          </a:ln>
        </p:spPr>
      </p:pic>
      <p:sp>
        <p:nvSpPr>
          <p:cNvPr id="3" name="テキスト ボックス 2">
            <a:extLst>
              <a:ext uri="{FF2B5EF4-FFF2-40B4-BE49-F238E27FC236}">
                <a16:creationId xmlns:a16="http://schemas.microsoft.com/office/drawing/2014/main" id="{12A44654-0F0D-0A77-DEEA-3A6BBC3B704A}"/>
              </a:ext>
            </a:extLst>
          </p:cNvPr>
          <p:cNvSpPr txBox="1"/>
          <p:nvPr/>
        </p:nvSpPr>
        <p:spPr>
          <a:xfrm>
            <a:off x="164551" y="2082552"/>
            <a:ext cx="816790" cy="584775"/>
          </a:xfrm>
          <a:prstGeom prst="rect">
            <a:avLst/>
          </a:prstGeom>
          <a:solidFill>
            <a:srgbClr val="93E4ED"/>
          </a:solidFill>
        </p:spPr>
        <p:txBody>
          <a:bodyPr wrap="square" rtlCol="0">
            <a:spAutoFit/>
          </a:bodyPr>
          <a:lstStyle/>
          <a:p>
            <a:pPr algn="ctr"/>
            <a:r>
              <a:rPr kumimoji="1" lang="en-US" altLang="ja-JP" sz="1600" b="1" u="sng" dirty="0">
                <a:solidFill>
                  <a:srgbClr val="007E39"/>
                </a:solidFill>
              </a:rPr>
              <a:t>ALL </a:t>
            </a:r>
          </a:p>
          <a:p>
            <a:pPr algn="ctr"/>
            <a:r>
              <a:rPr kumimoji="1" lang="en-US" altLang="ja-JP" sz="1600" b="1" u="sng" dirty="0">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3773579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19</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2859642"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Solid-state battery</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1077218"/>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 of the electrical characteristic measurements after the TID test on the solid-state battery is shown in Fig. 8.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B050"/>
                </a:solidFill>
                <a:latin typeface="Segoe UI" panose="020B0502040204020203" pitchFamily="34" charset="0"/>
                <a:cs typeface="Segoe UI" panose="020B0502040204020203" pitchFamily="34" charset="0"/>
              </a:rPr>
              <a:t>No significant changes or abnormalities</a:t>
            </a:r>
            <a:r>
              <a:rPr lang="en-US" altLang="ja-JP" b="1" dirty="0">
                <a:solidFill>
                  <a:srgbClr val="002060"/>
                </a:solidFill>
                <a:latin typeface="Segoe UI" panose="020B0502040204020203" pitchFamily="34" charset="0"/>
                <a:cs typeface="Segoe UI" panose="020B0502040204020203" pitchFamily="34" charset="0"/>
              </a:rPr>
              <a:t> in the capacitance measurement result.</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2189169" y="6140333"/>
            <a:ext cx="7813662"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8.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 of the electrical characteristic measurements after the TID test on the solid-state battery</a:t>
            </a:r>
            <a:endParaRPr lang="ja-JP" altLang="en-US" sz="1200" b="1" dirty="0">
              <a:latin typeface="Segoe UI" panose="020B0502040204020203" pitchFamily="34" charset="0"/>
              <a:cs typeface="Segoe UI" panose="020B0502040204020203" pitchFamily="34" charset="0"/>
            </a:endParaRPr>
          </a:p>
        </p:txBody>
      </p:sp>
      <p:sp>
        <p:nvSpPr>
          <p:cNvPr id="5" name="Rectangle 5">
            <a:extLst>
              <a:ext uri="{FF2B5EF4-FFF2-40B4-BE49-F238E27FC236}">
                <a16:creationId xmlns:a16="http://schemas.microsoft.com/office/drawing/2014/main" id="{DF38D353-3042-EF27-453D-D893C9BC877B}"/>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(1) TID tests</a:t>
            </a:r>
          </a:p>
        </p:txBody>
      </p:sp>
      <p:pic>
        <p:nvPicPr>
          <p:cNvPr id="3" name="図 2">
            <a:extLst>
              <a:ext uri="{FF2B5EF4-FFF2-40B4-BE49-F238E27FC236}">
                <a16:creationId xmlns:a16="http://schemas.microsoft.com/office/drawing/2014/main" id="{DB690762-0584-DB50-8A23-A76E7EF392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3732" y="2835609"/>
            <a:ext cx="5472608" cy="3250599"/>
          </a:xfrm>
          <a:prstGeom prst="rect">
            <a:avLst/>
          </a:prstGeom>
          <a:noFill/>
          <a:ln>
            <a:solidFill>
              <a:schemeClr val="tx1"/>
            </a:solidFill>
          </a:ln>
        </p:spPr>
      </p:pic>
      <p:sp>
        <p:nvSpPr>
          <p:cNvPr id="4" name="テキスト ボックス 3">
            <a:extLst>
              <a:ext uri="{FF2B5EF4-FFF2-40B4-BE49-F238E27FC236}">
                <a16:creationId xmlns:a16="http://schemas.microsoft.com/office/drawing/2014/main" id="{E9CD639E-FE95-8CFB-55C5-48DCBA125E78}"/>
              </a:ext>
            </a:extLst>
          </p:cNvPr>
          <p:cNvSpPr txBox="1"/>
          <p:nvPr/>
        </p:nvSpPr>
        <p:spPr>
          <a:xfrm>
            <a:off x="2351584" y="2543221"/>
            <a:ext cx="816790" cy="338554"/>
          </a:xfrm>
          <a:prstGeom prst="rect">
            <a:avLst/>
          </a:prstGeom>
          <a:solidFill>
            <a:srgbClr val="93E4ED"/>
          </a:solidFill>
        </p:spPr>
        <p:txBody>
          <a:bodyPr wrap="square" rtlCol="0">
            <a:spAutoFit/>
          </a:bodyPr>
          <a:lstStyle/>
          <a:p>
            <a:pPr algn="ctr"/>
            <a:r>
              <a:rPr kumimoji="1" lang="en-US" altLang="ja-JP" sz="1600" b="1" u="sng" dirty="0">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33850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48607F5E-EE58-4373-A9D1-E13882EC38D7}"/>
              </a:ext>
            </a:extLst>
          </p:cNvPr>
          <p:cNvSpPr>
            <a:spLocks noChangeArrowheads="1"/>
          </p:cNvSpPr>
          <p:nvPr/>
        </p:nvSpPr>
        <p:spPr bwMode="gray">
          <a:xfrm>
            <a:off x="112144" y="120771"/>
            <a:ext cx="2191109" cy="35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Contents</a:t>
            </a:r>
          </a:p>
        </p:txBody>
      </p:sp>
      <p:sp>
        <p:nvSpPr>
          <p:cNvPr id="5" name="スライド番号プレースホルダー 4">
            <a:extLst>
              <a:ext uri="{FF2B5EF4-FFF2-40B4-BE49-F238E27FC236}">
                <a16:creationId xmlns:a16="http://schemas.microsoft.com/office/drawing/2014/main" id="{609D7101-4467-4848-9857-790E3623AD9B}"/>
              </a:ext>
            </a:extLst>
          </p:cNvPr>
          <p:cNvSpPr>
            <a:spLocks noGrp="1"/>
          </p:cNvSpPr>
          <p:nvPr>
            <p:ph type="sldNum" sz="quarter" idx="12"/>
          </p:nvPr>
        </p:nvSpPr>
        <p:spPr/>
        <p:txBody>
          <a:bodyPr/>
          <a:lstStyle/>
          <a:p>
            <a:fld id="{C3FE6058-E59A-4B34-97E6-CA587680EFB6}" type="slidenum">
              <a:rPr kumimoji="1" lang="ja-JP" altLang="en-US" smtClean="0"/>
              <a:t>2</a:t>
            </a:fld>
            <a:endParaRPr kumimoji="1" lang="ja-JP" altLang="en-US"/>
          </a:p>
        </p:txBody>
      </p:sp>
      <p:sp>
        <p:nvSpPr>
          <p:cNvPr id="6" name="Rectangle 17">
            <a:extLst>
              <a:ext uri="{FF2B5EF4-FFF2-40B4-BE49-F238E27FC236}">
                <a16:creationId xmlns:a16="http://schemas.microsoft.com/office/drawing/2014/main" id="{FE71DC9E-8626-41D5-B22C-3FF8B08564CD}"/>
              </a:ext>
            </a:extLst>
          </p:cNvPr>
          <p:cNvSpPr>
            <a:spLocks noChangeArrowheads="1"/>
          </p:cNvSpPr>
          <p:nvPr/>
        </p:nvSpPr>
        <p:spPr bwMode="auto">
          <a:xfrm>
            <a:off x="502456" y="976075"/>
            <a:ext cx="11424999" cy="3154710"/>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800" b="1" dirty="0">
                <a:solidFill>
                  <a:srgbClr val="002060"/>
                </a:solidFill>
                <a:latin typeface="Segoe UI" panose="020B0502040204020203" pitchFamily="34" charset="0"/>
                <a:cs typeface="Segoe UI" panose="020B0502040204020203" pitchFamily="34" charset="0"/>
              </a:rPr>
              <a:t>Introduction of JAXA qualified</a:t>
            </a:r>
            <a:r>
              <a:rPr lang="ja-JP" altLang="en-US" sz="2800" b="1" dirty="0">
                <a:solidFill>
                  <a:srgbClr val="002060"/>
                </a:solidFill>
                <a:latin typeface="Segoe UI" panose="020B0502040204020203" pitchFamily="34" charset="0"/>
                <a:cs typeface="Segoe UI" panose="020B0502040204020203" pitchFamily="34" charset="0"/>
              </a:rPr>
              <a:t> </a:t>
            </a:r>
            <a:r>
              <a:rPr lang="en-US" altLang="ja-JP" sz="2800" b="1" dirty="0">
                <a:solidFill>
                  <a:srgbClr val="002060"/>
                </a:solidFill>
                <a:latin typeface="Segoe UI" panose="020B0502040204020203" pitchFamily="34" charset="0"/>
                <a:cs typeface="Segoe UI" panose="020B0502040204020203" pitchFamily="34" charset="0"/>
              </a:rPr>
              <a:t>passive</a:t>
            </a:r>
            <a:r>
              <a:rPr lang="ja-JP" altLang="en-US" sz="2800" b="1" dirty="0">
                <a:solidFill>
                  <a:srgbClr val="002060"/>
                </a:solidFill>
                <a:latin typeface="Segoe UI" panose="020B0502040204020203" pitchFamily="34" charset="0"/>
                <a:cs typeface="Segoe UI" panose="020B0502040204020203" pitchFamily="34" charset="0"/>
              </a:rPr>
              <a:t> </a:t>
            </a:r>
            <a:r>
              <a:rPr lang="en-US" altLang="ja-JP" sz="2800" b="1" dirty="0">
                <a:solidFill>
                  <a:srgbClr val="002060"/>
                </a:solidFill>
                <a:latin typeface="Segoe UI" panose="020B0502040204020203" pitchFamily="34" charset="0"/>
                <a:cs typeface="Segoe UI" panose="020B0502040204020203" pitchFamily="34" charset="0"/>
              </a:rPr>
              <a:t>components</a:t>
            </a:r>
          </a:p>
          <a:p>
            <a:pPr marL="457200" indent="-457200" eaLnBrk="1" hangingPunct="1">
              <a:spcBef>
                <a:spcPts val="1200"/>
              </a:spcBef>
              <a:buFont typeface="Wingdings" panose="05000000000000000000" pitchFamily="2" charset="2"/>
              <a:buChar char="Ø"/>
              <a:defRPr/>
            </a:pPr>
            <a:endParaRPr lang="en-US" altLang="ja-JP" sz="900" b="1" dirty="0">
              <a:solidFill>
                <a:srgbClr val="002060"/>
              </a:solidFill>
              <a:latin typeface="Segoe UI" panose="020B0502040204020203" pitchFamily="34" charset="0"/>
              <a:cs typeface="Segoe UI" panose="020B0502040204020203" pitchFamily="34" charset="0"/>
            </a:endParaRPr>
          </a:p>
          <a:p>
            <a:pPr marL="457200" indent="-457200" eaLnBrk="1" hangingPunct="1">
              <a:spcBef>
                <a:spcPts val="1200"/>
              </a:spcBef>
              <a:buFont typeface="Wingdings" panose="05000000000000000000" pitchFamily="2" charset="2"/>
              <a:buChar char="Ø"/>
              <a:defRPr/>
            </a:pPr>
            <a:r>
              <a:rPr lang="en-US" altLang="ja-JP" sz="2800" b="1" dirty="0">
                <a:solidFill>
                  <a:srgbClr val="002060"/>
                </a:solidFill>
                <a:latin typeface="Segoe UI" panose="020B0502040204020203" pitchFamily="34" charset="0"/>
                <a:cs typeface="Segoe UI" panose="020B0502040204020203" pitchFamily="34" charset="0"/>
              </a:rPr>
              <a:t>Comparison of JAXA/ESCC qualification test specification</a:t>
            </a:r>
          </a:p>
          <a:p>
            <a:pPr marL="457200" indent="-457200" eaLnBrk="1" hangingPunct="1">
              <a:spcBef>
                <a:spcPts val="1200"/>
              </a:spcBef>
              <a:buFont typeface="Wingdings" panose="05000000000000000000" pitchFamily="2" charset="2"/>
              <a:buChar char="Ø"/>
              <a:defRPr/>
            </a:pPr>
            <a:endParaRPr lang="en-US" altLang="ja-JP" sz="900" b="1" dirty="0">
              <a:solidFill>
                <a:srgbClr val="002060"/>
              </a:solidFill>
              <a:latin typeface="Segoe UI" panose="020B0502040204020203" pitchFamily="34" charset="0"/>
              <a:cs typeface="Segoe UI" panose="020B0502040204020203" pitchFamily="34" charset="0"/>
            </a:endParaRPr>
          </a:p>
          <a:p>
            <a:pPr marL="457200" indent="-457200" eaLnBrk="1" hangingPunct="1">
              <a:spcBef>
                <a:spcPts val="1200"/>
              </a:spcBef>
              <a:buFont typeface="Wingdings" panose="05000000000000000000" pitchFamily="2" charset="2"/>
              <a:buChar char="Ø"/>
              <a:defRPr/>
            </a:pPr>
            <a:r>
              <a:rPr lang="en-US" altLang="ja-JP" sz="2800" b="1" dirty="0">
                <a:solidFill>
                  <a:srgbClr val="002060"/>
                </a:solidFill>
                <a:latin typeface="Segoe UI" panose="020B0502040204020203" pitchFamily="34" charset="0"/>
                <a:cs typeface="Segoe UI" panose="020B0502040204020203" pitchFamily="34" charset="0"/>
              </a:rPr>
              <a:t>Recent activity of passive components</a:t>
            </a:r>
          </a:p>
          <a:p>
            <a:pPr marL="457200" indent="-457200" eaLnBrk="1" hangingPunct="1">
              <a:spcBef>
                <a:spcPts val="1200"/>
              </a:spcBef>
              <a:buFont typeface="Wingdings" panose="05000000000000000000" pitchFamily="2" charset="2"/>
              <a:buChar char="Ø"/>
              <a:defRPr/>
            </a:pPr>
            <a:endParaRPr lang="en-US" altLang="ja-JP" sz="900" b="1" dirty="0">
              <a:solidFill>
                <a:srgbClr val="002060"/>
              </a:solidFill>
              <a:latin typeface="Segoe UI" panose="020B0502040204020203" pitchFamily="34" charset="0"/>
              <a:cs typeface="Segoe UI" panose="020B0502040204020203" pitchFamily="34" charset="0"/>
            </a:endParaRPr>
          </a:p>
          <a:p>
            <a:pPr marL="457200" indent="-457200" eaLnBrk="1" hangingPunct="1">
              <a:spcBef>
                <a:spcPts val="1200"/>
              </a:spcBef>
              <a:buFont typeface="Wingdings" panose="05000000000000000000" pitchFamily="2" charset="2"/>
              <a:buChar char="Ø"/>
              <a:defRPr/>
            </a:pPr>
            <a:r>
              <a:rPr lang="en-US" altLang="ja-JP" sz="2800" b="1" dirty="0">
                <a:solidFill>
                  <a:srgbClr val="002060"/>
                </a:solidFill>
                <a:latin typeface="Segoe UI" panose="020B0502040204020203" pitchFamily="34" charset="0"/>
                <a:cs typeface="Segoe UI" panose="020B0502040204020203" pitchFamily="34" charset="0"/>
              </a:rPr>
              <a:t>Summary</a:t>
            </a:r>
          </a:p>
        </p:txBody>
      </p:sp>
    </p:spTree>
    <p:extLst>
      <p:ext uri="{BB962C8B-B14F-4D97-AF65-F5344CB8AC3E}">
        <p14:creationId xmlns:p14="http://schemas.microsoft.com/office/powerpoint/2010/main" val="3358358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20</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2339102"/>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external visual examination after the TID test are shown in Fig. 9.</a:t>
            </a:r>
          </a:p>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During charging and discharging before irradiation, </a:t>
            </a:r>
            <a:r>
              <a:rPr lang="en-US" altLang="ja-JP" b="1" u="sng" dirty="0">
                <a:solidFill>
                  <a:srgbClr val="FF0000"/>
                </a:solidFill>
                <a:latin typeface="Segoe UI" panose="020B0502040204020203" pitchFamily="34" charset="0"/>
                <a:cs typeface="Segoe UI" panose="020B0502040204020203" pitchFamily="34" charset="0"/>
              </a:rPr>
              <a:t>discoloration (brown) was confirmed in the negative electrode</a:t>
            </a:r>
            <a:r>
              <a:rPr lang="en-US" altLang="ja-JP" b="1" dirty="0">
                <a:solidFill>
                  <a:srgbClr val="002060"/>
                </a:solidFill>
                <a:latin typeface="Segoe UI" panose="020B0502040204020203" pitchFamily="34" charset="0"/>
                <a:cs typeface="Segoe UI" panose="020B0502040204020203" pitchFamily="34" charset="0"/>
              </a:rPr>
              <a:t>. The browned area is indicated by the yellow arrow in the figure.</a:t>
            </a:r>
          </a:p>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Regarding the browning of the negative electrode, we performed an elemental analysis of the electrode surface. We confirmed that there was </a:t>
            </a:r>
            <a:r>
              <a:rPr lang="en-US" altLang="ja-JP" b="1" u="sng" dirty="0">
                <a:solidFill>
                  <a:srgbClr val="FF0000"/>
                </a:solidFill>
                <a:latin typeface="Segoe UI" panose="020B0502040204020203" pitchFamily="34" charset="0"/>
                <a:cs typeface="Segoe UI" panose="020B0502040204020203" pitchFamily="34" charset="0"/>
              </a:rPr>
              <a:t>a lot of oxygen in the browned area</a:t>
            </a:r>
            <a:r>
              <a:rPr lang="en-US" altLang="ja-JP" b="1" dirty="0">
                <a:solidFill>
                  <a:srgbClr val="002060"/>
                </a:solidFill>
                <a:latin typeface="Segoe UI" panose="020B0502040204020203" pitchFamily="34" charset="0"/>
                <a:cs typeface="Segoe UI" panose="020B0502040204020203" pitchFamily="34" charset="0"/>
              </a:rPr>
              <a:t>, and that </a:t>
            </a:r>
            <a:r>
              <a:rPr lang="en-US" altLang="ja-JP" b="1" u="sng" dirty="0">
                <a:solidFill>
                  <a:srgbClr val="FF0000"/>
                </a:solidFill>
                <a:latin typeface="Segoe UI" panose="020B0502040204020203" pitchFamily="34" charset="0"/>
                <a:cs typeface="Segoe UI" panose="020B0502040204020203" pitchFamily="34" charset="0"/>
              </a:rPr>
              <a:t>carbon was present along with the oxygen</a:t>
            </a:r>
            <a:r>
              <a:rPr lang="en-US" altLang="ja-JP" b="1" dirty="0">
                <a:solidFill>
                  <a:srgbClr val="002060"/>
                </a:solidFill>
                <a:latin typeface="Segoe UI" panose="020B0502040204020203" pitchFamily="34" charset="0"/>
                <a:cs typeface="Segoe UI" panose="020B0502040204020203" pitchFamily="34" charset="0"/>
              </a:rPr>
              <a:t>. From this, we believe that the browning of the negative electrode was </a:t>
            </a:r>
            <a:r>
              <a:rPr lang="en-US" altLang="ja-JP" b="1" u="sng" dirty="0">
                <a:solidFill>
                  <a:srgbClr val="FF0000"/>
                </a:solidFill>
                <a:latin typeface="Segoe UI" panose="020B0502040204020203" pitchFamily="34" charset="0"/>
                <a:cs typeface="Segoe UI" panose="020B0502040204020203" pitchFamily="34" charset="0"/>
              </a:rPr>
              <a:t>caused by oxidation due to reactions with the solder flux</a:t>
            </a:r>
            <a:r>
              <a:rPr lang="en-US" altLang="ja-JP" b="1" dirty="0">
                <a:solidFill>
                  <a:srgbClr val="002060"/>
                </a:solidFill>
                <a:latin typeface="Segoe UI" panose="020B0502040204020203" pitchFamily="34" charset="0"/>
                <a:cs typeface="Segoe UI" panose="020B0502040204020203" pitchFamily="34" charset="0"/>
              </a:rPr>
              <a:t>.</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2536005" y="6571056"/>
            <a:ext cx="7119990"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9.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external visual examination after irradiation on the solid-state battery</a:t>
            </a:r>
            <a:endParaRPr lang="ja-JP" altLang="en-US" sz="1200" b="1" dirty="0">
              <a:latin typeface="Segoe UI" panose="020B0502040204020203" pitchFamily="34" charset="0"/>
              <a:cs typeface="Segoe UI" panose="020B0502040204020203" pitchFamily="34" charset="0"/>
            </a:endParaRPr>
          </a:p>
        </p:txBody>
      </p:sp>
      <p:sp>
        <p:nvSpPr>
          <p:cNvPr id="5" name="Rectangle 5">
            <a:extLst>
              <a:ext uri="{FF2B5EF4-FFF2-40B4-BE49-F238E27FC236}">
                <a16:creationId xmlns:a16="http://schemas.microsoft.com/office/drawing/2014/main" id="{DF38D353-3042-EF27-453D-D893C9BC877B}"/>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(1) TID tests</a:t>
            </a:r>
          </a:p>
        </p:txBody>
      </p:sp>
      <p:sp>
        <p:nvSpPr>
          <p:cNvPr id="6" name="テキスト ボックス 5">
            <a:extLst>
              <a:ext uri="{FF2B5EF4-FFF2-40B4-BE49-F238E27FC236}">
                <a16:creationId xmlns:a16="http://schemas.microsoft.com/office/drawing/2014/main" id="{939D7BFE-BBB5-B968-55BC-D2D0BBC8CFA0}"/>
              </a:ext>
            </a:extLst>
          </p:cNvPr>
          <p:cNvSpPr txBox="1"/>
          <p:nvPr/>
        </p:nvSpPr>
        <p:spPr>
          <a:xfrm>
            <a:off x="176018" y="776119"/>
            <a:ext cx="3795746"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Solid-state battery (cont’d)</a:t>
            </a:r>
          </a:p>
        </p:txBody>
      </p:sp>
      <p:pic>
        <p:nvPicPr>
          <p:cNvPr id="10" name="図 9">
            <a:extLst>
              <a:ext uri="{FF2B5EF4-FFF2-40B4-BE49-F238E27FC236}">
                <a16:creationId xmlns:a16="http://schemas.microsoft.com/office/drawing/2014/main" id="{2FA727E7-4B3A-542B-CA02-2928486132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637" y="3666494"/>
            <a:ext cx="5265900" cy="2915671"/>
          </a:xfrm>
          <a:prstGeom prst="rect">
            <a:avLst/>
          </a:prstGeom>
          <a:noFill/>
          <a:ln>
            <a:solidFill>
              <a:schemeClr val="tx1"/>
            </a:solidFill>
          </a:ln>
        </p:spPr>
      </p:pic>
      <p:pic>
        <p:nvPicPr>
          <p:cNvPr id="14" name="図 13">
            <a:extLst>
              <a:ext uri="{FF2B5EF4-FFF2-40B4-BE49-F238E27FC236}">
                <a16:creationId xmlns:a16="http://schemas.microsoft.com/office/drawing/2014/main" id="{6A721EB3-FEDB-E6B1-7BDE-C939A08A5E3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024" y="3666494"/>
            <a:ext cx="5258636" cy="2911480"/>
          </a:xfrm>
          <a:prstGeom prst="rect">
            <a:avLst/>
          </a:prstGeom>
          <a:noFill/>
          <a:ln>
            <a:solidFill>
              <a:schemeClr val="tx1"/>
            </a:solidFill>
          </a:ln>
        </p:spPr>
      </p:pic>
      <p:sp>
        <p:nvSpPr>
          <p:cNvPr id="12" name="テキスト ボックス 11">
            <a:extLst>
              <a:ext uri="{FF2B5EF4-FFF2-40B4-BE49-F238E27FC236}">
                <a16:creationId xmlns:a16="http://schemas.microsoft.com/office/drawing/2014/main" id="{4FDB1A7A-7B0A-BAC9-0583-BEDD40D1BCD2}"/>
              </a:ext>
            </a:extLst>
          </p:cNvPr>
          <p:cNvSpPr txBox="1"/>
          <p:nvPr/>
        </p:nvSpPr>
        <p:spPr>
          <a:xfrm>
            <a:off x="237116" y="3539750"/>
            <a:ext cx="648072"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TOP</a:t>
            </a:r>
            <a:endParaRPr lang="ja-JP" altLang="en-US" dirty="0"/>
          </a:p>
        </p:txBody>
      </p:sp>
      <p:sp>
        <p:nvSpPr>
          <p:cNvPr id="13" name="テキスト ボックス 12">
            <a:extLst>
              <a:ext uri="{FF2B5EF4-FFF2-40B4-BE49-F238E27FC236}">
                <a16:creationId xmlns:a16="http://schemas.microsoft.com/office/drawing/2014/main" id="{756F338C-6473-E4FF-9B1B-73BC8EC7AF65}"/>
              </a:ext>
            </a:extLst>
          </p:cNvPr>
          <p:cNvSpPr txBox="1"/>
          <p:nvPr/>
        </p:nvSpPr>
        <p:spPr>
          <a:xfrm>
            <a:off x="6096000" y="3540036"/>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Tilt 45</a:t>
            </a:r>
            <a:r>
              <a:rPr lang="en-US" altLang="ja-JP" b="1" dirty="0">
                <a:solidFill>
                  <a:srgbClr val="002060"/>
                </a:solidFill>
                <a:latin typeface="Cambria Math" panose="02040503050406030204" pitchFamily="18" charset="0"/>
                <a:ea typeface="Cambria Math" panose="02040503050406030204" pitchFamily="18" charset="0"/>
                <a:cs typeface="Segoe UI" panose="020B0502040204020203" pitchFamily="34" charset="0"/>
              </a:rPr>
              <a:t>°</a:t>
            </a:r>
            <a:endParaRPr lang="ja-JP" altLang="en-US" dirty="0"/>
          </a:p>
        </p:txBody>
      </p:sp>
    </p:spTree>
    <p:extLst>
      <p:ext uri="{BB962C8B-B14F-4D97-AF65-F5344CB8AC3E}">
        <p14:creationId xmlns:p14="http://schemas.microsoft.com/office/powerpoint/2010/main" val="3077347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21</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2487283"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Test conditions</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176018" y="1209259"/>
            <a:ext cx="11932650" cy="707886"/>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We performed the mechanical stress tests under the test conditions shown in Table 5(Vibration tests) and Table 6(Shock tests).</a:t>
            </a:r>
            <a:endParaRPr lang="en-US" altLang="ja-JP" sz="1600" b="1" dirty="0">
              <a:solidFill>
                <a:srgbClr val="002060"/>
              </a:solidFill>
              <a:latin typeface="Segoe UI" panose="020B0502040204020203" pitchFamily="34" charset="0"/>
              <a:cs typeface="Segoe UI" panose="020B0502040204020203" pitchFamily="34" charset="0"/>
            </a:endParaRP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4048930" y="2015852"/>
            <a:ext cx="4094140" cy="338554"/>
          </a:xfrm>
          <a:prstGeom prst="rect">
            <a:avLst/>
          </a:prstGeom>
          <a:solidFill>
            <a:schemeClr val="bg1"/>
          </a:solidFill>
        </p:spPr>
        <p:txBody>
          <a:bodyPr wrap="square">
            <a:spAutoFit/>
          </a:bodyPr>
          <a:lstStyle/>
          <a:p>
            <a:r>
              <a:rPr lang="en-GB" altLang="ja-JP" sz="1600" b="1" dirty="0">
                <a:effectLst/>
                <a:latin typeface="Segoe UI" panose="020B0502040204020203" pitchFamily="34" charset="0"/>
                <a:ea typeface="游明朝" panose="02020400000000000000" pitchFamily="18" charset="-128"/>
                <a:cs typeface="Segoe UI" panose="020B0502040204020203" pitchFamily="34" charset="0"/>
              </a:rPr>
              <a:t>Table. 5. </a:t>
            </a:r>
            <a:r>
              <a:rPr lang="en-US" altLang="ja-JP" sz="1600" b="1" dirty="0">
                <a:latin typeface="Segoe UI" panose="020B0502040204020203" pitchFamily="34" charset="0"/>
                <a:ea typeface="游明朝" panose="02020400000000000000" pitchFamily="18" charset="-128"/>
                <a:cs typeface="Segoe UI" panose="020B0502040204020203" pitchFamily="34" charset="0"/>
              </a:rPr>
              <a:t>Vibration test conditions</a:t>
            </a:r>
            <a:endParaRPr lang="ja-JP" altLang="en-US" sz="1600" b="1" dirty="0">
              <a:latin typeface="Segoe UI" panose="020B0502040204020203" pitchFamily="34" charset="0"/>
              <a:cs typeface="Segoe UI" panose="020B0502040204020203" pitchFamily="34" charset="0"/>
            </a:endParaRPr>
          </a:p>
        </p:txBody>
      </p:sp>
      <p:graphicFrame>
        <p:nvGraphicFramePr>
          <p:cNvPr id="6" name="表 5">
            <a:extLst>
              <a:ext uri="{FF2B5EF4-FFF2-40B4-BE49-F238E27FC236}">
                <a16:creationId xmlns:a16="http://schemas.microsoft.com/office/drawing/2014/main" id="{EDC53160-FEF4-B5F6-C0C8-027695DC714B}"/>
              </a:ext>
            </a:extLst>
          </p:cNvPr>
          <p:cNvGraphicFramePr>
            <a:graphicFrameLocks noGrp="1"/>
          </p:cNvGraphicFramePr>
          <p:nvPr>
            <p:extLst>
              <p:ext uri="{D42A27DB-BD31-4B8C-83A1-F6EECF244321}">
                <p14:modId xmlns:p14="http://schemas.microsoft.com/office/powerpoint/2010/main" val="42799180"/>
              </p:ext>
            </p:extLst>
          </p:nvPr>
        </p:nvGraphicFramePr>
        <p:xfrm>
          <a:off x="111158" y="2367973"/>
          <a:ext cx="11816297" cy="3688080"/>
        </p:xfrm>
        <a:graphic>
          <a:graphicData uri="http://schemas.openxmlformats.org/drawingml/2006/table">
            <a:tbl>
              <a:tblPr firstRow="1" bandRow="1">
                <a:tableStyleId>{5C22544A-7EE6-4342-B048-85BDC9FD1C3A}</a:tableStyleId>
              </a:tblPr>
              <a:tblGrid>
                <a:gridCol w="1741559">
                  <a:extLst>
                    <a:ext uri="{9D8B030D-6E8A-4147-A177-3AD203B41FA5}">
                      <a16:colId xmlns:a16="http://schemas.microsoft.com/office/drawing/2014/main" val="2118118031"/>
                    </a:ext>
                  </a:extLst>
                </a:gridCol>
                <a:gridCol w="3535363">
                  <a:extLst>
                    <a:ext uri="{9D8B030D-6E8A-4147-A177-3AD203B41FA5}">
                      <a16:colId xmlns:a16="http://schemas.microsoft.com/office/drawing/2014/main" val="2067329525"/>
                    </a:ext>
                  </a:extLst>
                </a:gridCol>
                <a:gridCol w="2111375">
                  <a:extLst>
                    <a:ext uri="{9D8B030D-6E8A-4147-A177-3AD203B41FA5}">
                      <a16:colId xmlns:a16="http://schemas.microsoft.com/office/drawing/2014/main" val="508994659"/>
                    </a:ext>
                  </a:extLst>
                </a:gridCol>
                <a:gridCol w="4428000">
                  <a:extLst>
                    <a:ext uri="{9D8B030D-6E8A-4147-A177-3AD203B41FA5}">
                      <a16:colId xmlns:a16="http://schemas.microsoft.com/office/drawing/2014/main" val="3868128703"/>
                    </a:ext>
                  </a:extLst>
                </a:gridCol>
              </a:tblGrid>
              <a:tr h="370840">
                <a:tc>
                  <a:txBody>
                    <a:bodyPr/>
                    <a:lstStyle/>
                    <a:p>
                      <a:pPr marL="78105" algn="ctr"/>
                      <a:r>
                        <a:rPr lang="en-GB" sz="1600" b="1" dirty="0">
                          <a:solidFill>
                            <a:schemeClr val="bg1"/>
                          </a:solidFill>
                          <a:effectLst/>
                          <a:latin typeface="Times New Roman" panose="02020603050405020304" pitchFamily="18" charset="0"/>
                          <a:ea typeface="游明朝" panose="02020400000000000000" pitchFamily="18" charset="-128"/>
                        </a:rPr>
                        <a:t>Component type</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bg1"/>
                          </a:solidFill>
                          <a:effectLst/>
                          <a:latin typeface="Times New Roman" panose="02020603050405020304" pitchFamily="18" charset="0"/>
                          <a:ea typeface="游明朝" panose="02020400000000000000" pitchFamily="18" charset="-128"/>
                        </a:rPr>
                        <a:t>Conditions</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bg1"/>
                          </a:solidFill>
                          <a:effectLst/>
                          <a:latin typeface="Times New Roman" panose="02020603050405020304" pitchFamily="18" charset="0"/>
                          <a:ea typeface="游明朝" panose="02020400000000000000" pitchFamily="18" charset="-128"/>
                        </a:rPr>
                        <a:t>Characteristic evaluation items</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bg1"/>
                          </a:solidFill>
                          <a:effectLst/>
                          <a:latin typeface="Times New Roman" panose="02020603050405020304" pitchFamily="18" charset="0"/>
                          <a:ea typeface="游明朝" panose="02020400000000000000" pitchFamily="18" charset="-128"/>
                        </a:rPr>
                        <a:t>Criteria</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7181605"/>
                  </a:ext>
                </a:extLst>
              </a:tr>
              <a:tr h="370840">
                <a:tc>
                  <a:txBody>
                    <a:bodyPr/>
                    <a:lstStyle/>
                    <a:p>
                      <a:pPr algn="l"/>
                      <a:r>
                        <a:rPr lang="en-GB" sz="1400">
                          <a:effectLst/>
                          <a:latin typeface="Times New Roman" panose="02020603050405020304" pitchFamily="18" charset="0"/>
                          <a:ea typeface="游明朝" panose="02020400000000000000" pitchFamily="18" charset="-128"/>
                        </a:rPr>
                        <a:t>Polymer tantalum capacitor</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l"/>
                      <a:r>
                        <a:rPr lang="en-GB" sz="1400" dirty="0">
                          <a:solidFill>
                            <a:srgbClr val="000000"/>
                          </a:solidFill>
                          <a:effectLst/>
                          <a:latin typeface="Times New Roman" panose="02020603050405020304" pitchFamily="18" charset="0"/>
                          <a:ea typeface="游明朝" panose="02020400000000000000" pitchFamily="18" charset="-128"/>
                        </a:rPr>
                        <a:t>-Test method: </a:t>
                      </a:r>
                      <a:r>
                        <a:rPr lang="en-GB" sz="1400" b="1" u="sng" dirty="0">
                          <a:solidFill>
                            <a:srgbClr val="FF0000"/>
                          </a:solidFill>
                          <a:effectLst/>
                          <a:latin typeface="Times New Roman" panose="02020603050405020304" pitchFamily="18" charset="0"/>
                          <a:ea typeface="游明朝" panose="02020400000000000000" pitchFamily="18" charset="-128"/>
                        </a:rPr>
                        <a:t>MIL-STD-202, TM214</a:t>
                      </a:r>
                      <a:endParaRPr lang="ja-JP" sz="1400" b="1" u="sng"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-Test condition: condition Ⅱ, H (34.02Grms)</a:t>
                      </a:r>
                      <a:endParaRPr lang="ja-JP" sz="1400" dirty="0">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-Frequency: 50Hz ~ 2,000Hz</a:t>
                      </a:r>
                      <a:endParaRPr lang="ja-JP" sz="1400" dirty="0">
                        <a:effectLst/>
                        <a:latin typeface="Times New Roman" panose="02020603050405020304" pitchFamily="18" charset="0"/>
                        <a:ea typeface="游明朝" panose="02020400000000000000" pitchFamily="18" charset="-128"/>
                      </a:endParaRPr>
                    </a:p>
                    <a:p>
                      <a:pPr marL="521335" indent="-521335" algn="l"/>
                      <a:r>
                        <a:rPr lang="en-GB" sz="1400" dirty="0">
                          <a:solidFill>
                            <a:srgbClr val="000000"/>
                          </a:solidFill>
                          <a:effectLst/>
                          <a:latin typeface="Times New Roman" panose="02020603050405020304" pitchFamily="18" charset="0"/>
                          <a:ea typeface="游明朝" panose="02020400000000000000" pitchFamily="18" charset="-128"/>
                        </a:rPr>
                        <a:t>-Test time: 3 minutes for each on 3 axes, 9 minutes in total.</a:t>
                      </a:r>
                      <a:endParaRPr lang="ja-JP" sz="1400" dirty="0">
                        <a:effectLst/>
                        <a:latin typeface="Times New Roman" panose="02020603050405020304" pitchFamily="18" charset="0"/>
                        <a:ea typeface="游明朝" panose="02020400000000000000" pitchFamily="18" charset="-128"/>
                      </a:endParaRPr>
                    </a:p>
                    <a:p>
                      <a:pPr marL="836930" indent="-836930" algn="l"/>
                      <a:r>
                        <a:rPr lang="en-GB" sz="1400" dirty="0">
                          <a:solidFill>
                            <a:srgbClr val="000000"/>
                          </a:solidFill>
                          <a:effectLst/>
                          <a:latin typeface="Times New Roman" panose="02020603050405020304" pitchFamily="18" charset="0"/>
                          <a:ea typeface="游明朝" panose="02020400000000000000" pitchFamily="18" charset="-128"/>
                        </a:rPr>
                        <a:t>-</a:t>
                      </a:r>
                      <a:r>
                        <a:rPr lang="en-GB" sz="1400" dirty="0">
                          <a:solidFill>
                            <a:srgbClr val="FF0000"/>
                          </a:solidFill>
                          <a:effectLst/>
                          <a:latin typeface="Times New Roman" panose="02020603050405020304" pitchFamily="18" charset="0"/>
                          <a:ea typeface="游明朝" panose="02020400000000000000" pitchFamily="18" charset="-128"/>
                        </a:rPr>
                        <a:t>Characterization: Pre, Post-Vibration, Post-Shock</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 </a:t>
                      </a:r>
                      <a:endParaRPr lang="ja-JP" sz="1400" dirty="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-Capacitance (Cap.)</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-Dissipation factor (</a:t>
                      </a:r>
                      <a:r>
                        <a:rPr lang="en-GB" sz="1400" dirty="0" err="1">
                          <a:solidFill>
                            <a:srgbClr val="FF0000"/>
                          </a:solidFill>
                          <a:effectLst/>
                          <a:latin typeface="Times New Roman" panose="02020603050405020304" pitchFamily="18" charset="0"/>
                          <a:ea typeface="游明朝" panose="02020400000000000000" pitchFamily="18" charset="-128"/>
                        </a:rPr>
                        <a:t>tanδ</a:t>
                      </a:r>
                      <a:r>
                        <a:rPr lang="en-GB" sz="1400" dirty="0">
                          <a:solidFill>
                            <a:srgbClr val="FF0000"/>
                          </a:solidFill>
                          <a:effectLst/>
                          <a:latin typeface="Times New Roman" panose="02020603050405020304" pitchFamily="18" charset="0"/>
                          <a:ea typeface="游明朝" panose="02020400000000000000" pitchFamily="18" charset="-128"/>
                        </a:rPr>
                        <a:t>)</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-leakage current</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solidFill>
                            <a:srgbClr val="000000"/>
                          </a:solidFill>
                          <a:effectLst/>
                          <a:latin typeface="Times New Roman" panose="02020603050405020304" pitchFamily="18" charset="0"/>
                          <a:ea typeface="游明朝" panose="02020400000000000000" pitchFamily="18" charset="-128"/>
                        </a:rPr>
                        <a:t>-Capacitance: w</a:t>
                      </a:r>
                      <a:r>
                        <a:rPr lang="en-US" sz="1400">
                          <a:solidFill>
                            <a:srgbClr val="000000"/>
                          </a:solidFill>
                          <a:effectLst/>
                          <a:latin typeface="Times New Roman" panose="02020603050405020304" pitchFamily="18" charset="0"/>
                          <a:ea typeface="游明朝" panose="02020400000000000000" pitchFamily="18" charset="-128"/>
                        </a:rPr>
                        <a:t>ithin ±10% of initial value</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-Dissipation factor: 0.15 or less</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-leakage current: 450μA or less</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4703351"/>
                  </a:ext>
                </a:extLst>
              </a:tr>
              <a:tr h="370840">
                <a:tc>
                  <a:txBody>
                    <a:bodyPr/>
                    <a:lstStyle/>
                    <a:p>
                      <a:pPr algn="l"/>
                      <a:r>
                        <a:rPr lang="en-GB" sz="1400">
                          <a:effectLst/>
                          <a:latin typeface="Times New Roman" panose="02020603050405020304" pitchFamily="18" charset="0"/>
                          <a:ea typeface="游明朝" panose="02020400000000000000" pitchFamily="18" charset="-128"/>
                        </a:rPr>
                        <a:t>Stacked metallized film chip capacitor</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-Capacitance (Cap.)</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-Dissipation factor (</a:t>
                      </a:r>
                      <a:r>
                        <a:rPr lang="en-GB" sz="1400" dirty="0" err="1">
                          <a:solidFill>
                            <a:srgbClr val="FF0000"/>
                          </a:solidFill>
                          <a:effectLst/>
                          <a:latin typeface="Times New Roman" panose="02020603050405020304" pitchFamily="18" charset="0"/>
                          <a:ea typeface="游明朝" panose="02020400000000000000" pitchFamily="18" charset="-128"/>
                        </a:rPr>
                        <a:t>tanδ</a:t>
                      </a:r>
                      <a:r>
                        <a:rPr lang="en-GB" sz="1400" dirty="0">
                          <a:solidFill>
                            <a:srgbClr val="FF0000"/>
                          </a:solidFill>
                          <a:effectLst/>
                          <a:latin typeface="Times New Roman" panose="02020603050405020304" pitchFamily="18" charset="0"/>
                          <a:ea typeface="游明朝" panose="02020400000000000000" pitchFamily="18" charset="-128"/>
                        </a:rPr>
                        <a:t>)</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-Insulation resistance (IR)</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solidFill>
                            <a:srgbClr val="000000"/>
                          </a:solidFill>
                          <a:effectLst/>
                          <a:latin typeface="Times New Roman" panose="02020603050405020304" pitchFamily="18" charset="0"/>
                          <a:ea typeface="游明朝" panose="02020400000000000000" pitchFamily="18" charset="-128"/>
                        </a:rPr>
                        <a:t>-Capacitance: </a:t>
                      </a:r>
                      <a:r>
                        <a:rPr lang="en-US" sz="1400">
                          <a:solidFill>
                            <a:srgbClr val="000000"/>
                          </a:solidFill>
                          <a:effectLst/>
                          <a:latin typeface="Times New Roman" panose="02020603050405020304" pitchFamily="18" charset="0"/>
                          <a:ea typeface="游明朝" panose="02020400000000000000" pitchFamily="18" charset="-128"/>
                        </a:rPr>
                        <a:t>within ±3% of initial value</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-Dissipation factor: 0.011 or less</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a:t>
                      </a:r>
                      <a:r>
                        <a:rPr lang="en-GB" sz="1400">
                          <a:solidFill>
                            <a:srgbClr val="000000"/>
                          </a:solidFill>
                          <a:effectLst/>
                          <a:latin typeface="Times New Roman" panose="02020603050405020304" pitchFamily="18" charset="0"/>
                          <a:ea typeface="游明朝" panose="02020400000000000000" pitchFamily="18" charset="-128"/>
                        </a:rPr>
                        <a:t> Insulation resistance</a:t>
                      </a:r>
                      <a:r>
                        <a:rPr lang="en-US" sz="1400">
                          <a:solidFill>
                            <a:srgbClr val="000000"/>
                          </a:solidFill>
                          <a:effectLst/>
                          <a:latin typeface="Times New Roman" panose="02020603050405020304" pitchFamily="18" charset="0"/>
                          <a:ea typeface="游明朝" panose="02020400000000000000" pitchFamily="18" charset="-128"/>
                        </a:rPr>
                        <a:t>: 3000MΩ or more</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599605"/>
                  </a:ext>
                </a:extLst>
              </a:tr>
              <a:tr h="370840">
                <a:tc>
                  <a:txBody>
                    <a:bodyPr/>
                    <a:lstStyle/>
                    <a:p>
                      <a:pPr algn="l"/>
                      <a:r>
                        <a:rPr lang="en-GB" sz="1400">
                          <a:effectLst/>
                          <a:latin typeface="Times New Roman" panose="02020603050405020304" pitchFamily="18" charset="0"/>
                          <a:ea typeface="游明朝" panose="02020400000000000000" pitchFamily="18" charset="-128"/>
                        </a:rPr>
                        <a:t>Solid-state battery</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-discharge capacity</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solidFill>
                            <a:srgbClr val="000000"/>
                          </a:solidFill>
                          <a:effectLst/>
                          <a:latin typeface="Times New Roman" panose="02020603050405020304" pitchFamily="18" charset="0"/>
                          <a:ea typeface="游明朝" panose="02020400000000000000" pitchFamily="18" charset="-128"/>
                        </a:rPr>
                        <a:t>-discharge capacity: N/A (Charge/discharge characteristic data acquisition only)</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17017"/>
                  </a:ext>
                </a:extLst>
              </a:tr>
              <a:tr h="370840">
                <a:tc>
                  <a:txBody>
                    <a:bodyPr/>
                    <a:lstStyle/>
                    <a:p>
                      <a:pPr algn="l"/>
                      <a:r>
                        <a:rPr lang="en-GB" sz="1400">
                          <a:effectLst/>
                          <a:latin typeface="Times New Roman" panose="02020603050405020304" pitchFamily="18" charset="0"/>
                          <a:ea typeface="游明朝" panose="02020400000000000000" pitchFamily="18" charset="-128"/>
                        </a:rPr>
                        <a:t>Voltage-controlled crystal oscillator</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000000"/>
                          </a:solidFill>
                          <a:effectLst/>
                          <a:latin typeface="Times New Roman" panose="02020603050405020304" pitchFamily="18" charset="0"/>
                          <a:ea typeface="游明朝" panose="02020400000000000000" pitchFamily="18" charset="-128"/>
                        </a:rPr>
                        <a:t>-Test method: </a:t>
                      </a:r>
                      <a:r>
                        <a:rPr lang="en-GB" sz="1400" b="1" u="sng" dirty="0">
                          <a:solidFill>
                            <a:srgbClr val="FF0000"/>
                          </a:solidFill>
                          <a:effectLst/>
                          <a:latin typeface="Times New Roman" panose="02020603050405020304" pitchFamily="18" charset="0"/>
                          <a:ea typeface="游明朝" panose="02020400000000000000" pitchFamily="18" charset="-128"/>
                        </a:rPr>
                        <a:t>MIL-STD-883, TM2007</a:t>
                      </a:r>
                      <a:endParaRPr lang="ja-JP" sz="1400" b="1" u="sng"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-Test condition: condition A (20G)</a:t>
                      </a:r>
                      <a:endParaRPr lang="ja-JP" sz="1400" dirty="0">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-Frequency: 20Hz ~ 2,000Hz</a:t>
                      </a:r>
                      <a:endParaRPr lang="ja-JP" sz="1400" dirty="0">
                        <a:effectLst/>
                        <a:latin typeface="Times New Roman" panose="02020603050405020304" pitchFamily="18" charset="0"/>
                        <a:ea typeface="游明朝" panose="02020400000000000000" pitchFamily="18" charset="-128"/>
                      </a:endParaRPr>
                    </a:p>
                    <a:p>
                      <a:pPr marL="521335" indent="-521335" algn="l"/>
                      <a:r>
                        <a:rPr lang="en-GB" sz="1400" dirty="0">
                          <a:solidFill>
                            <a:srgbClr val="000000"/>
                          </a:solidFill>
                          <a:effectLst/>
                          <a:latin typeface="Times New Roman" panose="02020603050405020304" pitchFamily="18" charset="0"/>
                          <a:ea typeface="游明朝" panose="02020400000000000000" pitchFamily="18" charset="-128"/>
                        </a:rPr>
                        <a:t>-Test time: 4 minutes for each on 3 axes, 4 times, 48 minutes in total.</a:t>
                      </a:r>
                      <a:endParaRPr lang="ja-JP" sz="1400" dirty="0">
                        <a:effectLst/>
                        <a:latin typeface="Times New Roman" panose="02020603050405020304" pitchFamily="18" charset="0"/>
                        <a:ea typeface="游明朝" panose="02020400000000000000" pitchFamily="18" charset="-128"/>
                      </a:endParaRPr>
                    </a:p>
                    <a:p>
                      <a:pPr marL="521335" indent="-521335" algn="l"/>
                      <a:r>
                        <a:rPr lang="en-GB" sz="1400" dirty="0">
                          <a:solidFill>
                            <a:srgbClr val="000000"/>
                          </a:solidFill>
                          <a:effectLst/>
                          <a:latin typeface="Times New Roman" panose="02020603050405020304" pitchFamily="18" charset="0"/>
                          <a:ea typeface="游明朝" panose="02020400000000000000" pitchFamily="18" charset="-128"/>
                        </a:rPr>
                        <a:t>-</a:t>
                      </a:r>
                      <a:r>
                        <a:rPr lang="en-GB" sz="1400" dirty="0">
                          <a:solidFill>
                            <a:srgbClr val="FF0000"/>
                          </a:solidFill>
                          <a:effectLst/>
                          <a:latin typeface="Times New Roman" panose="02020603050405020304" pitchFamily="18" charset="0"/>
                          <a:ea typeface="游明朝" panose="02020400000000000000" pitchFamily="18" charset="-128"/>
                        </a:rPr>
                        <a:t>Characterization: Pre, Post-Vibration, Post-Shock</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-Output frequency</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-Current consumption</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000000"/>
                          </a:solidFill>
                          <a:effectLst/>
                          <a:latin typeface="Times New Roman" panose="02020603050405020304" pitchFamily="18" charset="0"/>
                          <a:ea typeface="游明朝" panose="02020400000000000000" pitchFamily="18" charset="-128"/>
                        </a:rPr>
                        <a:t>-Output Frequency (</a:t>
                      </a:r>
                      <a:r>
                        <a:rPr lang="en-GB" sz="1400" dirty="0" err="1">
                          <a:solidFill>
                            <a:srgbClr val="000000"/>
                          </a:solidFill>
                          <a:effectLst/>
                          <a:latin typeface="Times New Roman" panose="02020603050405020304" pitchFamily="18" charset="0"/>
                          <a:ea typeface="游明朝" panose="02020400000000000000" pitchFamily="18" charset="-128"/>
                        </a:rPr>
                        <a:t>Δf</a:t>
                      </a:r>
                      <a:r>
                        <a:rPr lang="en-GB" sz="1400" dirty="0">
                          <a:solidFill>
                            <a:srgbClr val="000000"/>
                          </a:solidFill>
                          <a:effectLst/>
                          <a:latin typeface="Times New Roman" panose="02020603050405020304" pitchFamily="18" charset="0"/>
                          <a:ea typeface="游明朝" panose="02020400000000000000" pitchFamily="18" charset="-128"/>
                        </a:rPr>
                        <a:t>/f): ±50 ppm</a:t>
                      </a:r>
                      <a:endParaRPr lang="ja-JP" sz="1400" dirty="0">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-Current consumption: Maximum 2x the nominal value</a:t>
                      </a:r>
                      <a:endParaRPr lang="ja-JP" sz="1400" dirty="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6535130"/>
                  </a:ext>
                </a:extLst>
              </a:tr>
            </a:tbl>
          </a:graphicData>
        </a:graphic>
      </p:graphicFrame>
      <p:sp>
        <p:nvSpPr>
          <p:cNvPr id="4" name="Rectangle 5">
            <a:extLst>
              <a:ext uri="{FF2B5EF4-FFF2-40B4-BE49-F238E27FC236}">
                <a16:creationId xmlns:a16="http://schemas.microsoft.com/office/drawing/2014/main" id="{6FD0590C-AC6D-644B-F425-9EC63A936F27}"/>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(2) Mechanical stress tests</a:t>
            </a:r>
          </a:p>
        </p:txBody>
      </p:sp>
    </p:spTree>
    <p:extLst>
      <p:ext uri="{BB962C8B-B14F-4D97-AF65-F5344CB8AC3E}">
        <p14:creationId xmlns:p14="http://schemas.microsoft.com/office/powerpoint/2010/main" val="798614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22</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3435706"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Test conditions (cont’d)</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176018" y="1209259"/>
            <a:ext cx="11932650" cy="707886"/>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We conducted the mechanical stress tests under the test conditions shown in Table 5(Vibration tests) and Table 6(Shock tests).</a:t>
            </a:r>
            <a:endParaRPr lang="en-US" altLang="ja-JP" sz="1600" b="1" dirty="0">
              <a:solidFill>
                <a:srgbClr val="002060"/>
              </a:solidFill>
              <a:latin typeface="Segoe UI" panose="020B0502040204020203" pitchFamily="34" charset="0"/>
              <a:cs typeface="Segoe UI" panose="020B0502040204020203" pitchFamily="34" charset="0"/>
            </a:endParaRP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4547828" y="2029419"/>
            <a:ext cx="3096344" cy="338554"/>
          </a:xfrm>
          <a:prstGeom prst="rect">
            <a:avLst/>
          </a:prstGeom>
          <a:solidFill>
            <a:schemeClr val="bg1"/>
          </a:solidFill>
        </p:spPr>
        <p:txBody>
          <a:bodyPr wrap="square">
            <a:spAutoFit/>
          </a:bodyPr>
          <a:lstStyle/>
          <a:p>
            <a:r>
              <a:rPr lang="en-GB" altLang="ja-JP" sz="1600" b="1" dirty="0">
                <a:effectLst/>
                <a:latin typeface="Segoe UI" panose="020B0502040204020203" pitchFamily="34" charset="0"/>
                <a:ea typeface="游明朝" panose="02020400000000000000" pitchFamily="18" charset="-128"/>
                <a:cs typeface="Segoe UI" panose="020B0502040204020203" pitchFamily="34" charset="0"/>
              </a:rPr>
              <a:t>Table. 6. </a:t>
            </a:r>
            <a:r>
              <a:rPr lang="en-US" altLang="ja-JP" sz="1600" b="1" dirty="0">
                <a:latin typeface="Segoe UI" panose="020B0502040204020203" pitchFamily="34" charset="0"/>
                <a:ea typeface="游明朝" panose="02020400000000000000" pitchFamily="18" charset="-128"/>
                <a:cs typeface="Segoe UI" panose="020B0502040204020203" pitchFamily="34" charset="0"/>
              </a:rPr>
              <a:t>Shock test conditions</a:t>
            </a:r>
            <a:endParaRPr lang="ja-JP" altLang="en-US" sz="1600" b="1" dirty="0">
              <a:latin typeface="Segoe UI" panose="020B0502040204020203" pitchFamily="34" charset="0"/>
              <a:cs typeface="Segoe UI" panose="020B0502040204020203" pitchFamily="34" charset="0"/>
            </a:endParaRPr>
          </a:p>
        </p:txBody>
      </p:sp>
      <p:graphicFrame>
        <p:nvGraphicFramePr>
          <p:cNvPr id="6" name="表 5">
            <a:extLst>
              <a:ext uri="{FF2B5EF4-FFF2-40B4-BE49-F238E27FC236}">
                <a16:creationId xmlns:a16="http://schemas.microsoft.com/office/drawing/2014/main" id="{EDC53160-FEF4-B5F6-C0C8-027695DC714B}"/>
              </a:ext>
            </a:extLst>
          </p:cNvPr>
          <p:cNvGraphicFramePr>
            <a:graphicFrameLocks noGrp="1"/>
          </p:cNvGraphicFramePr>
          <p:nvPr>
            <p:extLst>
              <p:ext uri="{D42A27DB-BD31-4B8C-83A1-F6EECF244321}">
                <p14:modId xmlns:p14="http://schemas.microsoft.com/office/powerpoint/2010/main" val="2285555197"/>
              </p:ext>
            </p:extLst>
          </p:nvPr>
        </p:nvGraphicFramePr>
        <p:xfrm>
          <a:off x="111158" y="2433494"/>
          <a:ext cx="11816297" cy="3688080"/>
        </p:xfrm>
        <a:graphic>
          <a:graphicData uri="http://schemas.openxmlformats.org/drawingml/2006/table">
            <a:tbl>
              <a:tblPr firstRow="1" bandRow="1">
                <a:tableStyleId>{5C22544A-7EE6-4342-B048-85BDC9FD1C3A}</a:tableStyleId>
              </a:tblPr>
              <a:tblGrid>
                <a:gridCol w="1741559">
                  <a:extLst>
                    <a:ext uri="{9D8B030D-6E8A-4147-A177-3AD203B41FA5}">
                      <a16:colId xmlns:a16="http://schemas.microsoft.com/office/drawing/2014/main" val="2118118031"/>
                    </a:ext>
                  </a:extLst>
                </a:gridCol>
                <a:gridCol w="3535363">
                  <a:extLst>
                    <a:ext uri="{9D8B030D-6E8A-4147-A177-3AD203B41FA5}">
                      <a16:colId xmlns:a16="http://schemas.microsoft.com/office/drawing/2014/main" val="2067329525"/>
                    </a:ext>
                  </a:extLst>
                </a:gridCol>
                <a:gridCol w="2111375">
                  <a:extLst>
                    <a:ext uri="{9D8B030D-6E8A-4147-A177-3AD203B41FA5}">
                      <a16:colId xmlns:a16="http://schemas.microsoft.com/office/drawing/2014/main" val="508994659"/>
                    </a:ext>
                  </a:extLst>
                </a:gridCol>
                <a:gridCol w="4428000">
                  <a:extLst>
                    <a:ext uri="{9D8B030D-6E8A-4147-A177-3AD203B41FA5}">
                      <a16:colId xmlns:a16="http://schemas.microsoft.com/office/drawing/2014/main" val="3868128703"/>
                    </a:ext>
                  </a:extLst>
                </a:gridCol>
              </a:tblGrid>
              <a:tr h="370840">
                <a:tc>
                  <a:txBody>
                    <a:bodyPr/>
                    <a:lstStyle/>
                    <a:p>
                      <a:pPr marL="78105" algn="ctr"/>
                      <a:r>
                        <a:rPr lang="en-GB" sz="1600" b="1" dirty="0">
                          <a:solidFill>
                            <a:schemeClr val="bg1"/>
                          </a:solidFill>
                          <a:effectLst/>
                          <a:latin typeface="Times New Roman" panose="02020603050405020304" pitchFamily="18" charset="0"/>
                          <a:ea typeface="游明朝" panose="02020400000000000000" pitchFamily="18" charset="-128"/>
                        </a:rPr>
                        <a:t>Component type</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bg1"/>
                          </a:solidFill>
                          <a:effectLst/>
                          <a:latin typeface="Times New Roman" panose="02020603050405020304" pitchFamily="18" charset="0"/>
                          <a:ea typeface="游明朝" panose="02020400000000000000" pitchFamily="18" charset="-128"/>
                        </a:rPr>
                        <a:t>Conditions</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bg1"/>
                          </a:solidFill>
                          <a:effectLst/>
                          <a:latin typeface="Times New Roman" panose="02020603050405020304" pitchFamily="18" charset="0"/>
                          <a:ea typeface="游明朝" panose="02020400000000000000" pitchFamily="18" charset="-128"/>
                        </a:rPr>
                        <a:t>Characteristic evaluation items</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bg1"/>
                          </a:solidFill>
                          <a:effectLst/>
                          <a:latin typeface="Times New Roman" panose="02020603050405020304" pitchFamily="18" charset="0"/>
                          <a:ea typeface="游明朝" panose="02020400000000000000" pitchFamily="18" charset="-128"/>
                        </a:rPr>
                        <a:t>Criteria</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7181605"/>
                  </a:ext>
                </a:extLst>
              </a:tr>
              <a:tr h="370840">
                <a:tc>
                  <a:txBody>
                    <a:bodyPr/>
                    <a:lstStyle/>
                    <a:p>
                      <a:pPr algn="l"/>
                      <a:r>
                        <a:rPr lang="en-GB" sz="1400">
                          <a:effectLst/>
                          <a:latin typeface="Times New Roman" panose="02020603050405020304" pitchFamily="18" charset="0"/>
                          <a:ea typeface="游明朝" panose="02020400000000000000" pitchFamily="18" charset="-128"/>
                        </a:rPr>
                        <a:t>Polymer tantalum capacitor</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l"/>
                      <a:r>
                        <a:rPr lang="en-GB" sz="1400" dirty="0">
                          <a:solidFill>
                            <a:srgbClr val="000000"/>
                          </a:solidFill>
                          <a:effectLst/>
                          <a:latin typeface="Times New Roman" panose="02020603050405020304" pitchFamily="18" charset="0"/>
                          <a:ea typeface="游明朝" panose="02020400000000000000" pitchFamily="18" charset="-128"/>
                        </a:rPr>
                        <a:t>-Test method: </a:t>
                      </a:r>
                      <a:r>
                        <a:rPr lang="en-GB" sz="1400" b="1" u="sng" dirty="0">
                          <a:solidFill>
                            <a:srgbClr val="FF0000"/>
                          </a:solidFill>
                          <a:effectLst/>
                          <a:latin typeface="Times New Roman" panose="02020603050405020304" pitchFamily="18" charset="0"/>
                          <a:ea typeface="游明朝" panose="02020400000000000000" pitchFamily="18" charset="-128"/>
                        </a:rPr>
                        <a:t>MIL-STD-202, TM213</a:t>
                      </a:r>
                      <a:endParaRPr lang="ja-JP" sz="1400" b="1" u="sng"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-Test condition: condition C (100G)</a:t>
                      </a:r>
                      <a:endParaRPr lang="ja-JP" sz="1400" dirty="0">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-Duration of pulse: 6 msec</a:t>
                      </a:r>
                      <a:endParaRPr lang="ja-JP" sz="1400" dirty="0">
                        <a:effectLst/>
                        <a:latin typeface="Times New Roman" panose="02020603050405020304" pitchFamily="18" charset="0"/>
                        <a:ea typeface="游明朝" panose="02020400000000000000" pitchFamily="18" charset="-128"/>
                      </a:endParaRPr>
                    </a:p>
                    <a:p>
                      <a:pPr marL="521335" indent="-521335" algn="l"/>
                      <a:r>
                        <a:rPr lang="en-GB" sz="1400" dirty="0">
                          <a:solidFill>
                            <a:srgbClr val="000000"/>
                          </a:solidFill>
                          <a:effectLst/>
                          <a:latin typeface="Times New Roman" panose="02020603050405020304" pitchFamily="18" charset="0"/>
                          <a:ea typeface="游明朝" panose="02020400000000000000" pitchFamily="18" charset="-128"/>
                        </a:rPr>
                        <a:t>-Waveform: </a:t>
                      </a:r>
                      <a:r>
                        <a:rPr lang="en-US" sz="1400" dirty="0">
                          <a:solidFill>
                            <a:srgbClr val="000000"/>
                          </a:solidFill>
                          <a:effectLst/>
                          <a:latin typeface="Times New Roman" panose="02020603050405020304" pitchFamily="18" charset="0"/>
                          <a:ea typeface="游明朝" panose="02020400000000000000" pitchFamily="18" charset="-128"/>
                        </a:rPr>
                        <a:t>Half-sine shock pulse</a:t>
                      </a:r>
                      <a:endParaRPr lang="ja-JP" sz="1400" dirty="0">
                        <a:effectLst/>
                        <a:latin typeface="Times New Roman" panose="02020603050405020304" pitchFamily="18" charset="0"/>
                        <a:ea typeface="游明朝" panose="02020400000000000000" pitchFamily="18" charset="-128"/>
                      </a:endParaRPr>
                    </a:p>
                    <a:p>
                      <a:pPr marL="521335" indent="-521335" algn="l"/>
                      <a:r>
                        <a:rPr lang="en-GB" sz="1400" dirty="0">
                          <a:solidFill>
                            <a:srgbClr val="000000"/>
                          </a:solidFill>
                          <a:effectLst/>
                          <a:latin typeface="Times New Roman" panose="02020603050405020304" pitchFamily="18" charset="0"/>
                          <a:ea typeface="游明朝" panose="02020400000000000000" pitchFamily="18" charset="-128"/>
                        </a:rPr>
                        <a:t>-</a:t>
                      </a:r>
                      <a:r>
                        <a:rPr lang="en-GB" sz="1400" dirty="0">
                          <a:solidFill>
                            <a:srgbClr val="FF0000"/>
                          </a:solidFill>
                          <a:effectLst/>
                          <a:latin typeface="Times New Roman" panose="02020603050405020304" pitchFamily="18" charset="0"/>
                          <a:ea typeface="游明朝" panose="02020400000000000000" pitchFamily="18" charset="-128"/>
                        </a:rPr>
                        <a:t>Characterization: Pre, Post-Vibration, Post-Shock</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-Capacitance (Cap.)</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-Dissipation factor (</a:t>
                      </a:r>
                      <a:r>
                        <a:rPr lang="en-GB" sz="1400" dirty="0" err="1">
                          <a:solidFill>
                            <a:srgbClr val="FF0000"/>
                          </a:solidFill>
                          <a:effectLst/>
                          <a:latin typeface="Times New Roman" panose="02020603050405020304" pitchFamily="18" charset="0"/>
                          <a:ea typeface="游明朝" panose="02020400000000000000" pitchFamily="18" charset="-128"/>
                        </a:rPr>
                        <a:t>tanδ</a:t>
                      </a:r>
                      <a:r>
                        <a:rPr lang="en-GB" sz="1400" dirty="0">
                          <a:solidFill>
                            <a:srgbClr val="FF0000"/>
                          </a:solidFill>
                          <a:effectLst/>
                          <a:latin typeface="Times New Roman" panose="02020603050405020304" pitchFamily="18" charset="0"/>
                          <a:ea typeface="游明朝" panose="02020400000000000000" pitchFamily="18" charset="-128"/>
                        </a:rPr>
                        <a:t>)</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-leakage current</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solidFill>
                            <a:srgbClr val="000000"/>
                          </a:solidFill>
                          <a:effectLst/>
                          <a:latin typeface="Times New Roman" panose="02020603050405020304" pitchFamily="18" charset="0"/>
                          <a:ea typeface="游明朝" panose="02020400000000000000" pitchFamily="18" charset="-128"/>
                        </a:rPr>
                        <a:t>-Capacitance: w</a:t>
                      </a:r>
                      <a:r>
                        <a:rPr lang="en-US" sz="1400">
                          <a:solidFill>
                            <a:srgbClr val="000000"/>
                          </a:solidFill>
                          <a:effectLst/>
                          <a:latin typeface="Times New Roman" panose="02020603050405020304" pitchFamily="18" charset="0"/>
                          <a:ea typeface="游明朝" panose="02020400000000000000" pitchFamily="18" charset="-128"/>
                        </a:rPr>
                        <a:t>ithin ±10% of initial value</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-Dissipation factor: 0.15 or less</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-leakage current: 450μA or less</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4703351"/>
                  </a:ext>
                </a:extLst>
              </a:tr>
              <a:tr h="370840">
                <a:tc>
                  <a:txBody>
                    <a:bodyPr/>
                    <a:lstStyle/>
                    <a:p>
                      <a:pPr algn="l"/>
                      <a:r>
                        <a:rPr lang="en-GB" sz="1400">
                          <a:effectLst/>
                          <a:latin typeface="Times New Roman" panose="02020603050405020304" pitchFamily="18" charset="0"/>
                          <a:ea typeface="游明朝" panose="02020400000000000000" pitchFamily="18" charset="-128"/>
                        </a:rPr>
                        <a:t>Stacked metallized film chip capacitor</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-Capacitance (Cap.)</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-Dissipation factor (</a:t>
                      </a:r>
                      <a:r>
                        <a:rPr lang="en-GB" sz="1400" dirty="0" err="1">
                          <a:solidFill>
                            <a:srgbClr val="FF0000"/>
                          </a:solidFill>
                          <a:effectLst/>
                          <a:latin typeface="Times New Roman" panose="02020603050405020304" pitchFamily="18" charset="0"/>
                          <a:ea typeface="游明朝" panose="02020400000000000000" pitchFamily="18" charset="-128"/>
                        </a:rPr>
                        <a:t>tanδ</a:t>
                      </a:r>
                      <a:r>
                        <a:rPr lang="en-GB" sz="1400" dirty="0">
                          <a:solidFill>
                            <a:srgbClr val="FF0000"/>
                          </a:solidFill>
                          <a:effectLst/>
                          <a:latin typeface="Times New Roman" panose="02020603050405020304" pitchFamily="18" charset="0"/>
                          <a:ea typeface="游明朝" panose="02020400000000000000" pitchFamily="18" charset="-128"/>
                        </a:rPr>
                        <a:t>)</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-Insulation resistance (IR)</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solidFill>
                            <a:srgbClr val="000000"/>
                          </a:solidFill>
                          <a:effectLst/>
                          <a:latin typeface="Times New Roman" panose="02020603050405020304" pitchFamily="18" charset="0"/>
                          <a:ea typeface="游明朝" panose="02020400000000000000" pitchFamily="18" charset="-128"/>
                        </a:rPr>
                        <a:t>-Capacitance: w</a:t>
                      </a:r>
                      <a:r>
                        <a:rPr lang="en-US" sz="1400">
                          <a:solidFill>
                            <a:srgbClr val="000000"/>
                          </a:solidFill>
                          <a:effectLst/>
                          <a:latin typeface="Times New Roman" panose="02020603050405020304" pitchFamily="18" charset="0"/>
                          <a:ea typeface="游明朝" panose="02020400000000000000" pitchFamily="18" charset="-128"/>
                        </a:rPr>
                        <a:t>ithin ±5% of initial value</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-Dissipation factor: 0.012 or less</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a:t>
                      </a:r>
                      <a:r>
                        <a:rPr lang="en-GB" sz="1400">
                          <a:solidFill>
                            <a:srgbClr val="000000"/>
                          </a:solidFill>
                          <a:effectLst/>
                          <a:latin typeface="Times New Roman" panose="02020603050405020304" pitchFamily="18" charset="0"/>
                          <a:ea typeface="游明朝" panose="02020400000000000000" pitchFamily="18" charset="-128"/>
                        </a:rPr>
                        <a:t> Insulation resistance</a:t>
                      </a:r>
                      <a:r>
                        <a:rPr lang="en-US" sz="1400">
                          <a:solidFill>
                            <a:srgbClr val="000000"/>
                          </a:solidFill>
                          <a:effectLst/>
                          <a:latin typeface="Times New Roman" panose="02020603050405020304" pitchFamily="18" charset="0"/>
                          <a:ea typeface="游明朝" panose="02020400000000000000" pitchFamily="18" charset="-128"/>
                        </a:rPr>
                        <a:t>: 1000MΩ or more</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599605"/>
                  </a:ext>
                </a:extLst>
              </a:tr>
              <a:tr h="425439">
                <a:tc>
                  <a:txBody>
                    <a:bodyPr/>
                    <a:lstStyle/>
                    <a:p>
                      <a:pPr algn="l"/>
                      <a:r>
                        <a:rPr lang="en-GB" sz="1400">
                          <a:effectLst/>
                          <a:latin typeface="Times New Roman" panose="02020603050405020304" pitchFamily="18" charset="0"/>
                          <a:ea typeface="游明朝" panose="02020400000000000000" pitchFamily="18" charset="-128"/>
                        </a:rPr>
                        <a:t>Solid-state battery</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-discharge capacity</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solidFill>
                            <a:srgbClr val="000000"/>
                          </a:solidFill>
                          <a:effectLst/>
                          <a:latin typeface="Times New Roman" panose="02020603050405020304" pitchFamily="18" charset="0"/>
                          <a:ea typeface="游明朝" panose="02020400000000000000" pitchFamily="18" charset="-128"/>
                        </a:rPr>
                        <a:t>-discharge capacity: N/A (Charge/discharge characteristic data acquisition only)</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17017"/>
                  </a:ext>
                </a:extLst>
              </a:tr>
              <a:tr h="370840">
                <a:tc>
                  <a:txBody>
                    <a:bodyPr/>
                    <a:lstStyle/>
                    <a:p>
                      <a:pPr algn="l"/>
                      <a:r>
                        <a:rPr lang="en-GB" sz="1400">
                          <a:effectLst/>
                          <a:latin typeface="Times New Roman" panose="02020603050405020304" pitchFamily="18" charset="0"/>
                          <a:ea typeface="游明朝" panose="02020400000000000000" pitchFamily="18" charset="-128"/>
                        </a:rPr>
                        <a:t>Voltage-controlled crystal oscillator</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000000"/>
                          </a:solidFill>
                          <a:effectLst/>
                          <a:latin typeface="Times New Roman" panose="02020603050405020304" pitchFamily="18" charset="0"/>
                          <a:ea typeface="游明朝" panose="02020400000000000000" pitchFamily="18" charset="-128"/>
                        </a:rPr>
                        <a:t>-Test method: </a:t>
                      </a:r>
                      <a:r>
                        <a:rPr lang="en-GB" sz="1400" b="1" u="sng" dirty="0">
                          <a:solidFill>
                            <a:srgbClr val="FF0000"/>
                          </a:solidFill>
                          <a:effectLst/>
                          <a:latin typeface="Times New Roman" panose="02020603050405020304" pitchFamily="18" charset="0"/>
                          <a:ea typeface="游明朝" panose="02020400000000000000" pitchFamily="18" charset="-128"/>
                        </a:rPr>
                        <a:t>MIL-STD-883, TM2007</a:t>
                      </a:r>
                      <a:endParaRPr lang="ja-JP" sz="1400" b="1" u="sng"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-Test condition: condition A (20G)</a:t>
                      </a:r>
                      <a:endParaRPr lang="ja-JP" sz="1400" dirty="0">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-Frequency: 20Hz ~ 2,000Hz</a:t>
                      </a:r>
                      <a:endParaRPr lang="ja-JP" sz="1400" dirty="0">
                        <a:effectLst/>
                        <a:latin typeface="Times New Roman" panose="02020603050405020304" pitchFamily="18" charset="0"/>
                        <a:ea typeface="游明朝" panose="02020400000000000000" pitchFamily="18" charset="-128"/>
                      </a:endParaRPr>
                    </a:p>
                    <a:p>
                      <a:pPr marL="521335" indent="-521335" algn="l"/>
                      <a:r>
                        <a:rPr lang="en-GB" sz="1400" dirty="0">
                          <a:solidFill>
                            <a:srgbClr val="000000"/>
                          </a:solidFill>
                          <a:effectLst/>
                          <a:latin typeface="Times New Roman" panose="02020603050405020304" pitchFamily="18" charset="0"/>
                          <a:ea typeface="游明朝" panose="02020400000000000000" pitchFamily="18" charset="-128"/>
                        </a:rPr>
                        <a:t>-Test time: 4 minutes for each on 3 axes, 4 times, 48 minutes in total.</a:t>
                      </a:r>
                      <a:endParaRPr lang="ja-JP" sz="1400" dirty="0">
                        <a:effectLst/>
                        <a:latin typeface="Times New Roman" panose="02020603050405020304" pitchFamily="18" charset="0"/>
                        <a:ea typeface="游明朝" panose="02020400000000000000" pitchFamily="18" charset="-128"/>
                      </a:endParaRPr>
                    </a:p>
                    <a:p>
                      <a:pPr marL="836930" indent="-836930" algn="l"/>
                      <a:r>
                        <a:rPr lang="en-GB" sz="1400" dirty="0">
                          <a:solidFill>
                            <a:srgbClr val="000000"/>
                          </a:solidFill>
                          <a:effectLst/>
                          <a:latin typeface="Times New Roman" panose="02020603050405020304" pitchFamily="18" charset="0"/>
                          <a:ea typeface="游明朝" panose="02020400000000000000" pitchFamily="18" charset="-128"/>
                        </a:rPr>
                        <a:t>-</a:t>
                      </a:r>
                      <a:r>
                        <a:rPr lang="en-GB" sz="1400" dirty="0">
                          <a:solidFill>
                            <a:srgbClr val="FF0000"/>
                          </a:solidFill>
                          <a:effectLst/>
                          <a:latin typeface="Times New Roman" panose="02020603050405020304" pitchFamily="18" charset="0"/>
                          <a:ea typeface="游明朝" panose="02020400000000000000" pitchFamily="18" charset="-128"/>
                        </a:rPr>
                        <a:t>Characterization: Pre, Post-Vibration, Post-Shock</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-Output frequency</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-Current consumption</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000000"/>
                          </a:solidFill>
                          <a:effectLst/>
                          <a:latin typeface="Times New Roman" panose="02020603050405020304" pitchFamily="18" charset="0"/>
                          <a:ea typeface="游明朝" panose="02020400000000000000" pitchFamily="18" charset="-128"/>
                        </a:rPr>
                        <a:t>-Output Frequency (</a:t>
                      </a:r>
                      <a:r>
                        <a:rPr lang="en-GB" sz="1400" dirty="0" err="1">
                          <a:solidFill>
                            <a:srgbClr val="000000"/>
                          </a:solidFill>
                          <a:effectLst/>
                          <a:latin typeface="Times New Roman" panose="02020603050405020304" pitchFamily="18" charset="0"/>
                          <a:ea typeface="游明朝" panose="02020400000000000000" pitchFamily="18" charset="-128"/>
                        </a:rPr>
                        <a:t>Δf</a:t>
                      </a:r>
                      <a:r>
                        <a:rPr lang="en-GB" sz="1400" dirty="0">
                          <a:solidFill>
                            <a:srgbClr val="000000"/>
                          </a:solidFill>
                          <a:effectLst/>
                          <a:latin typeface="Times New Roman" panose="02020603050405020304" pitchFamily="18" charset="0"/>
                          <a:ea typeface="游明朝" panose="02020400000000000000" pitchFamily="18" charset="-128"/>
                        </a:rPr>
                        <a:t>/f): ±50 ppm</a:t>
                      </a:r>
                      <a:endParaRPr lang="ja-JP" sz="1400" dirty="0">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-Current consumption: Maximum 2x the nominal value</a:t>
                      </a:r>
                      <a:endParaRPr lang="ja-JP" sz="1400" dirty="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6535130"/>
                  </a:ext>
                </a:extLst>
              </a:tr>
            </a:tbl>
          </a:graphicData>
        </a:graphic>
      </p:graphicFrame>
      <p:sp>
        <p:nvSpPr>
          <p:cNvPr id="4" name="Rectangle 5">
            <a:extLst>
              <a:ext uri="{FF2B5EF4-FFF2-40B4-BE49-F238E27FC236}">
                <a16:creationId xmlns:a16="http://schemas.microsoft.com/office/drawing/2014/main" id="{6FD0590C-AC6D-644B-F425-9EC63A936F27}"/>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(2) Mechanical stress tests</a:t>
            </a:r>
          </a:p>
        </p:txBody>
      </p:sp>
    </p:spTree>
    <p:extLst>
      <p:ext uri="{BB962C8B-B14F-4D97-AF65-F5344CB8AC3E}">
        <p14:creationId xmlns:p14="http://schemas.microsoft.com/office/powerpoint/2010/main" val="2231582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23</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4335806"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Polymer tantalum capacitor</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329320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electrical characteristic measurements after the vibration test and shock test on the polymer tantalum capacitor are shown in Fig. 10.</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changes or abnormalities </a:t>
            </a:r>
            <a:r>
              <a:rPr lang="en-US" altLang="ja-JP" b="1" dirty="0">
                <a:solidFill>
                  <a:srgbClr val="002060"/>
                </a:solidFill>
                <a:latin typeface="Segoe UI" panose="020B0502040204020203" pitchFamily="34" charset="0"/>
                <a:cs typeface="Segoe UI" panose="020B0502040204020203" pitchFamily="34" charset="0"/>
              </a:rPr>
              <a:t>in electrical characteristics due to vibration and shock were observed.</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Capacitance</a:t>
            </a:r>
            <a:r>
              <a:rPr lang="en-US" altLang="ja-JP" sz="1600" b="1" dirty="0">
                <a:solidFill>
                  <a:srgbClr val="002060"/>
                </a:solidFill>
                <a:latin typeface="Segoe UI" panose="020B0502040204020203" pitchFamily="34" charset="0"/>
                <a:cs typeface="Segoe UI" panose="020B0502040204020203" pitchFamily="34" charset="0"/>
              </a:rPr>
              <a:t>: </a:t>
            </a:r>
            <a:r>
              <a:rPr lang="en-US" altLang="ja-JP" sz="1600" b="1" u="sng" dirty="0">
                <a:solidFill>
                  <a:srgbClr val="002060"/>
                </a:solidFill>
                <a:latin typeface="Segoe UI" panose="020B0502040204020203" pitchFamily="34" charset="0"/>
                <a:cs typeface="Segoe UI" panose="020B0502040204020203" pitchFamily="34" charset="0"/>
              </a:rPr>
              <a:t>No abnormalities </a:t>
            </a:r>
            <a:r>
              <a:rPr lang="en-US" altLang="ja-JP" sz="1600" b="1" dirty="0">
                <a:solidFill>
                  <a:srgbClr val="002060"/>
                </a:solidFill>
                <a:latin typeface="Segoe UI" panose="020B0502040204020203" pitchFamily="34" charset="0"/>
                <a:cs typeface="Segoe UI" panose="020B0502040204020203" pitchFamily="34" charset="0"/>
              </a:rPr>
              <a:t>as after the vibration and the shock test </a:t>
            </a:r>
            <a:r>
              <a:rPr lang="en-US" altLang="ja-JP" sz="1600" b="1" u="sng" dirty="0">
                <a:solidFill>
                  <a:srgbClr val="007E39"/>
                </a:solidFill>
                <a:latin typeface="Segoe UI" panose="020B0502040204020203" pitchFamily="34" charset="0"/>
                <a:cs typeface="Segoe UI" panose="020B0502040204020203" pitchFamily="34" charset="0"/>
              </a:rPr>
              <a:t>the maximum change was 3.57% </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±10% change rate from the initial value</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Dissipation factor</a:t>
            </a:r>
            <a:r>
              <a:rPr lang="en-US" altLang="ja-JP" sz="1600" b="1" dirty="0">
                <a:solidFill>
                  <a:srgbClr val="002060"/>
                </a:solidFill>
                <a:latin typeface="Segoe UI" panose="020B0502040204020203" pitchFamily="34" charset="0"/>
                <a:cs typeface="Segoe UI" panose="020B0502040204020203" pitchFamily="34" charset="0"/>
              </a:rPr>
              <a:t>: </a:t>
            </a:r>
            <a:r>
              <a:rPr lang="en-US" altLang="ja-JP" sz="1600" b="1" u="sng" dirty="0">
                <a:solidFill>
                  <a:srgbClr val="002060"/>
                </a:solidFill>
                <a:latin typeface="Segoe UI" panose="020B0502040204020203" pitchFamily="34" charset="0"/>
                <a:cs typeface="Segoe UI" panose="020B0502040204020203" pitchFamily="34" charset="0"/>
              </a:rPr>
              <a:t>No abnormalities </a:t>
            </a:r>
            <a:r>
              <a:rPr lang="en-US" altLang="ja-JP" sz="1600" b="1" dirty="0">
                <a:solidFill>
                  <a:srgbClr val="002060"/>
                </a:solidFill>
                <a:latin typeface="Segoe UI" panose="020B0502040204020203" pitchFamily="34" charset="0"/>
                <a:cs typeface="Segoe UI" panose="020B0502040204020203" pitchFamily="34" charset="0"/>
              </a:rPr>
              <a:t>as after the vibration and the shock test </a:t>
            </a:r>
            <a:r>
              <a:rPr lang="en-US" altLang="ja-JP" sz="1600" b="1" u="sng" dirty="0">
                <a:solidFill>
                  <a:srgbClr val="007E39"/>
                </a:solidFill>
                <a:latin typeface="Segoe UI" panose="020B0502040204020203" pitchFamily="34" charset="0"/>
                <a:cs typeface="Segoe UI" panose="020B0502040204020203" pitchFamily="34" charset="0"/>
              </a:rPr>
              <a:t>the maximum change was </a:t>
            </a:r>
            <a:r>
              <a:rPr lang="en-US" altLang="ja-JP" sz="1600" b="1" dirty="0">
                <a:solidFill>
                  <a:srgbClr val="007E39"/>
                </a:solidFill>
                <a:latin typeface="Segoe UI" panose="020B0502040204020203" pitchFamily="34" charset="0"/>
                <a:cs typeface="Segoe UI" panose="020B0502040204020203" pitchFamily="34" charset="0"/>
              </a:rPr>
              <a:t>		         </a:t>
            </a:r>
            <a:r>
              <a:rPr lang="en-US" altLang="ja-JP" sz="1600" b="1" u="sng" dirty="0">
                <a:solidFill>
                  <a:srgbClr val="007E39"/>
                </a:solidFill>
                <a:latin typeface="Segoe UI" panose="020B0502040204020203" pitchFamily="34" charset="0"/>
                <a:cs typeface="Segoe UI" panose="020B0502040204020203" pitchFamily="34" charset="0"/>
              </a:rPr>
              <a:t>0.0343</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0.15 or less.</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Leakage current</a:t>
            </a:r>
            <a:r>
              <a:rPr lang="en-US" altLang="ja-JP" sz="1600" b="1" dirty="0">
                <a:solidFill>
                  <a:srgbClr val="002060"/>
                </a:solidFill>
                <a:latin typeface="Segoe UI" panose="020B0502040204020203" pitchFamily="34" charset="0"/>
                <a:cs typeface="Segoe UI" panose="020B0502040204020203" pitchFamily="34" charset="0"/>
              </a:rPr>
              <a:t>: </a:t>
            </a:r>
            <a:r>
              <a:rPr lang="en-US" altLang="ja-JP" sz="1600" b="1" u="sng" dirty="0">
                <a:solidFill>
                  <a:srgbClr val="002060"/>
                </a:solidFill>
                <a:latin typeface="Segoe UI" panose="020B0502040204020203" pitchFamily="34" charset="0"/>
                <a:cs typeface="Segoe UI" panose="020B0502040204020203" pitchFamily="34" charset="0"/>
              </a:rPr>
              <a:t>No abnormalities </a:t>
            </a:r>
            <a:r>
              <a:rPr lang="en-US" altLang="ja-JP" sz="1600" b="1" dirty="0">
                <a:solidFill>
                  <a:srgbClr val="002060"/>
                </a:solidFill>
                <a:latin typeface="Segoe UI" panose="020B0502040204020203" pitchFamily="34" charset="0"/>
                <a:cs typeface="Segoe UI" panose="020B0502040204020203" pitchFamily="34" charset="0"/>
              </a:rPr>
              <a:t>as after the vibration test and the shock test </a:t>
            </a:r>
            <a:r>
              <a:rPr lang="en-US" altLang="ja-JP" sz="1600" b="1" u="sng" dirty="0">
                <a:solidFill>
                  <a:srgbClr val="007E39"/>
                </a:solidFill>
                <a:latin typeface="Segoe UI" panose="020B0502040204020203" pitchFamily="34" charset="0"/>
                <a:cs typeface="Segoe UI" panose="020B0502040204020203" pitchFamily="34" charset="0"/>
              </a:rPr>
              <a:t>the maximum value was </a:t>
            </a:r>
            <a:r>
              <a:rPr lang="en-US" altLang="ja-JP" sz="1600" b="1" dirty="0">
                <a:solidFill>
                  <a:srgbClr val="002060"/>
                </a:solidFill>
                <a:latin typeface="Segoe UI" panose="020B0502040204020203" pitchFamily="34" charset="0"/>
                <a:cs typeface="Segoe UI" panose="020B0502040204020203" pitchFamily="34" charset="0"/>
              </a:rPr>
              <a:t>		      </a:t>
            </a:r>
            <a:r>
              <a:rPr lang="en-US" altLang="ja-JP" sz="1600" b="1" u="sng" dirty="0">
                <a:solidFill>
                  <a:srgbClr val="007E39"/>
                </a:solidFill>
                <a:latin typeface="Segoe UI" panose="020B0502040204020203" pitchFamily="34" charset="0"/>
                <a:cs typeface="Segoe UI" panose="020B0502040204020203" pitchFamily="34" charset="0"/>
              </a:rPr>
              <a:t>5.26μA</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450μA or less.</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100322" y="6536377"/>
            <a:ext cx="10009906"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10.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electrical characteristic measurements after the vibration test and shock test on the polymer tantalum capacitor</a:t>
            </a:r>
            <a:endParaRPr lang="ja-JP" altLang="en-US" sz="1200" b="1" dirty="0">
              <a:latin typeface="Segoe UI" panose="020B0502040204020203" pitchFamily="34" charset="0"/>
              <a:cs typeface="Segoe UI" panose="020B0502040204020203" pitchFamily="34" charset="0"/>
            </a:endParaRPr>
          </a:p>
        </p:txBody>
      </p:sp>
      <p:sp>
        <p:nvSpPr>
          <p:cNvPr id="3" name="Rectangle 5">
            <a:extLst>
              <a:ext uri="{FF2B5EF4-FFF2-40B4-BE49-F238E27FC236}">
                <a16:creationId xmlns:a16="http://schemas.microsoft.com/office/drawing/2014/main" id="{F2F724D2-01FC-59A9-E168-21C1D9143056}"/>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(2) Mechanical stress tests</a:t>
            </a:r>
          </a:p>
        </p:txBody>
      </p:sp>
      <p:pic>
        <p:nvPicPr>
          <p:cNvPr id="11" name="図 10">
            <a:extLst>
              <a:ext uri="{FF2B5EF4-FFF2-40B4-BE49-F238E27FC236}">
                <a16:creationId xmlns:a16="http://schemas.microsoft.com/office/drawing/2014/main" id="{716E09EB-A5DC-4691-0505-B1A14D9480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380" y="4436446"/>
            <a:ext cx="3456384" cy="2062501"/>
          </a:xfrm>
          <a:prstGeom prst="rect">
            <a:avLst/>
          </a:prstGeom>
          <a:noFill/>
          <a:ln>
            <a:solidFill>
              <a:schemeClr val="tx1"/>
            </a:solidFill>
          </a:ln>
        </p:spPr>
      </p:pic>
      <p:pic>
        <p:nvPicPr>
          <p:cNvPr id="12" name="図 11">
            <a:extLst>
              <a:ext uri="{FF2B5EF4-FFF2-40B4-BE49-F238E27FC236}">
                <a16:creationId xmlns:a16="http://schemas.microsoft.com/office/drawing/2014/main" id="{B9758956-BFA7-BAD6-84D1-5BC9E21989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1368" y="4444077"/>
            <a:ext cx="3412177" cy="2041920"/>
          </a:xfrm>
          <a:prstGeom prst="rect">
            <a:avLst/>
          </a:prstGeom>
          <a:noFill/>
          <a:ln>
            <a:solidFill>
              <a:schemeClr val="tx1"/>
            </a:solidFill>
          </a:ln>
        </p:spPr>
      </p:pic>
      <p:pic>
        <p:nvPicPr>
          <p:cNvPr id="13" name="図 12">
            <a:extLst>
              <a:ext uri="{FF2B5EF4-FFF2-40B4-BE49-F238E27FC236}">
                <a16:creationId xmlns:a16="http://schemas.microsoft.com/office/drawing/2014/main" id="{F2953999-E409-6B20-BA5C-EAECE68B57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3149" y="4446296"/>
            <a:ext cx="3407414" cy="2039701"/>
          </a:xfrm>
          <a:prstGeom prst="rect">
            <a:avLst/>
          </a:prstGeom>
          <a:noFill/>
          <a:ln>
            <a:solidFill>
              <a:schemeClr val="tx1"/>
            </a:solidFill>
          </a:ln>
        </p:spPr>
      </p:pic>
      <p:sp>
        <p:nvSpPr>
          <p:cNvPr id="4" name="テキスト ボックス 3">
            <a:extLst>
              <a:ext uri="{FF2B5EF4-FFF2-40B4-BE49-F238E27FC236}">
                <a16:creationId xmlns:a16="http://schemas.microsoft.com/office/drawing/2014/main" id="{02946262-9696-8A39-EBB7-AC37FC627206}"/>
              </a:ext>
            </a:extLst>
          </p:cNvPr>
          <p:cNvSpPr txBox="1"/>
          <p:nvPr/>
        </p:nvSpPr>
        <p:spPr>
          <a:xfrm>
            <a:off x="176018" y="2996952"/>
            <a:ext cx="816790" cy="584775"/>
          </a:xfrm>
          <a:prstGeom prst="rect">
            <a:avLst/>
          </a:prstGeom>
          <a:solidFill>
            <a:srgbClr val="93E4ED"/>
          </a:solidFill>
        </p:spPr>
        <p:txBody>
          <a:bodyPr wrap="square" rtlCol="0">
            <a:spAutoFit/>
          </a:bodyPr>
          <a:lstStyle/>
          <a:p>
            <a:pPr algn="ctr"/>
            <a:r>
              <a:rPr kumimoji="1" lang="en-US" altLang="ja-JP" sz="1600" b="1" u="sng" dirty="0">
                <a:solidFill>
                  <a:srgbClr val="007E39"/>
                </a:solidFill>
              </a:rPr>
              <a:t>ALL </a:t>
            </a:r>
          </a:p>
          <a:p>
            <a:pPr algn="ctr"/>
            <a:r>
              <a:rPr kumimoji="1" lang="en-US" altLang="ja-JP" sz="1600" b="1" u="sng" dirty="0">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2603807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24</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4947874"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Polymer tantalum capacitor (cont’d)</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1077218"/>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external visual examination after the vibration test and the shock test are shown in Fig. 11.</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changes or abnormalities</a:t>
            </a:r>
            <a:r>
              <a:rPr lang="en-US" altLang="ja-JP" b="1" dirty="0">
                <a:solidFill>
                  <a:srgbClr val="002060"/>
                </a:solidFill>
                <a:latin typeface="Segoe UI" panose="020B0502040204020203" pitchFamily="34" charset="0"/>
                <a:cs typeface="Segoe UI" panose="020B0502040204020203" pitchFamily="34" charset="0"/>
              </a:rPr>
              <a:t> were observed.</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378863" y="6081881"/>
            <a:ext cx="9523455"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11.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external visual examination after the vibration test and shock test on polymer tantalum capacitor</a:t>
            </a:r>
            <a:endParaRPr lang="ja-JP" altLang="en-US" sz="1200" b="1" dirty="0">
              <a:latin typeface="Segoe UI" panose="020B0502040204020203" pitchFamily="34" charset="0"/>
              <a:cs typeface="Segoe UI" panose="020B0502040204020203" pitchFamily="34" charset="0"/>
            </a:endParaRPr>
          </a:p>
        </p:txBody>
      </p:sp>
      <p:sp>
        <p:nvSpPr>
          <p:cNvPr id="12" name="テキスト ボックス 11">
            <a:extLst>
              <a:ext uri="{FF2B5EF4-FFF2-40B4-BE49-F238E27FC236}">
                <a16:creationId xmlns:a16="http://schemas.microsoft.com/office/drawing/2014/main" id="{4FDB1A7A-7B0A-BAC9-0583-BEDD40D1BCD2}"/>
              </a:ext>
            </a:extLst>
          </p:cNvPr>
          <p:cNvSpPr txBox="1"/>
          <p:nvPr/>
        </p:nvSpPr>
        <p:spPr>
          <a:xfrm>
            <a:off x="194716" y="2965895"/>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S/N:4</a:t>
            </a:r>
            <a:endParaRPr lang="ja-JP" altLang="en-US" dirty="0"/>
          </a:p>
        </p:txBody>
      </p:sp>
      <p:sp>
        <p:nvSpPr>
          <p:cNvPr id="6" name="Rectangle 5">
            <a:extLst>
              <a:ext uri="{FF2B5EF4-FFF2-40B4-BE49-F238E27FC236}">
                <a16:creationId xmlns:a16="http://schemas.microsoft.com/office/drawing/2014/main" id="{10A11A46-2DFF-E04E-6A29-CC6E03C4392F}"/>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(2) Mechanical stress tests</a:t>
            </a:r>
          </a:p>
        </p:txBody>
      </p:sp>
      <p:pic>
        <p:nvPicPr>
          <p:cNvPr id="9" name="図 8">
            <a:extLst>
              <a:ext uri="{FF2B5EF4-FFF2-40B4-BE49-F238E27FC236}">
                <a16:creationId xmlns:a16="http://schemas.microsoft.com/office/drawing/2014/main" id="{31EA3352-3C3A-3D25-0349-4E87AB2AFB8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34" y="3348674"/>
            <a:ext cx="4019837" cy="2626906"/>
          </a:xfrm>
          <a:prstGeom prst="rect">
            <a:avLst/>
          </a:prstGeom>
          <a:noFill/>
          <a:ln>
            <a:solidFill>
              <a:schemeClr val="tx1"/>
            </a:solidFill>
          </a:ln>
        </p:spPr>
      </p:pic>
      <p:pic>
        <p:nvPicPr>
          <p:cNvPr id="11" name="図 10">
            <a:extLst>
              <a:ext uri="{FF2B5EF4-FFF2-40B4-BE49-F238E27FC236}">
                <a16:creationId xmlns:a16="http://schemas.microsoft.com/office/drawing/2014/main" id="{28968303-DCBB-FA4B-F5B9-9C85BEA495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0171" y="3350435"/>
            <a:ext cx="4006143" cy="2628000"/>
          </a:xfrm>
          <a:prstGeom prst="rect">
            <a:avLst/>
          </a:prstGeom>
          <a:noFill/>
          <a:ln>
            <a:solidFill>
              <a:schemeClr val="tx1"/>
            </a:solidFill>
          </a:ln>
        </p:spPr>
      </p:pic>
      <p:pic>
        <p:nvPicPr>
          <p:cNvPr id="16" name="図 15">
            <a:extLst>
              <a:ext uri="{FF2B5EF4-FFF2-40B4-BE49-F238E27FC236}">
                <a16:creationId xmlns:a16="http://schemas.microsoft.com/office/drawing/2014/main" id="{F3A394F7-B3BE-5714-6D58-B7459F02A4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2234" y="3350434"/>
            <a:ext cx="4014001" cy="2628000"/>
          </a:xfrm>
          <a:prstGeom prst="rect">
            <a:avLst/>
          </a:prstGeom>
          <a:noFill/>
          <a:ln>
            <a:solidFill>
              <a:schemeClr val="tx1"/>
            </a:solidFill>
          </a:ln>
        </p:spPr>
      </p:pic>
      <p:sp>
        <p:nvSpPr>
          <p:cNvPr id="18" name="テキスト ボックス 17">
            <a:extLst>
              <a:ext uri="{FF2B5EF4-FFF2-40B4-BE49-F238E27FC236}">
                <a16:creationId xmlns:a16="http://schemas.microsoft.com/office/drawing/2014/main" id="{355BEF7A-812E-FA0A-7C3B-2E1F69C7428E}"/>
              </a:ext>
            </a:extLst>
          </p:cNvPr>
          <p:cNvSpPr txBox="1"/>
          <p:nvPr/>
        </p:nvSpPr>
        <p:spPr>
          <a:xfrm>
            <a:off x="4259183" y="2965895"/>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S/N:5</a:t>
            </a:r>
            <a:endParaRPr lang="ja-JP" altLang="en-US" dirty="0"/>
          </a:p>
        </p:txBody>
      </p:sp>
      <p:sp>
        <p:nvSpPr>
          <p:cNvPr id="19" name="テキスト ボックス 18">
            <a:extLst>
              <a:ext uri="{FF2B5EF4-FFF2-40B4-BE49-F238E27FC236}">
                <a16:creationId xmlns:a16="http://schemas.microsoft.com/office/drawing/2014/main" id="{91337FF9-CCD3-7B5A-D435-4DC75F1830E0}"/>
              </a:ext>
            </a:extLst>
          </p:cNvPr>
          <p:cNvSpPr txBox="1"/>
          <p:nvPr/>
        </p:nvSpPr>
        <p:spPr>
          <a:xfrm>
            <a:off x="8323650" y="2979342"/>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S/N:6</a:t>
            </a:r>
            <a:endParaRPr lang="ja-JP" altLang="en-US" dirty="0"/>
          </a:p>
        </p:txBody>
      </p:sp>
      <p:sp>
        <p:nvSpPr>
          <p:cNvPr id="3" name="テキスト ボックス 2">
            <a:extLst>
              <a:ext uri="{FF2B5EF4-FFF2-40B4-BE49-F238E27FC236}">
                <a16:creationId xmlns:a16="http://schemas.microsoft.com/office/drawing/2014/main" id="{CE1F8C7D-0798-F39D-7EAD-B16B86E7AECE}"/>
              </a:ext>
            </a:extLst>
          </p:cNvPr>
          <p:cNvSpPr txBox="1"/>
          <p:nvPr/>
        </p:nvSpPr>
        <p:spPr>
          <a:xfrm>
            <a:off x="299599" y="2288462"/>
            <a:ext cx="816790" cy="584775"/>
          </a:xfrm>
          <a:prstGeom prst="rect">
            <a:avLst/>
          </a:prstGeom>
          <a:solidFill>
            <a:srgbClr val="93E4ED"/>
          </a:solidFill>
        </p:spPr>
        <p:txBody>
          <a:bodyPr wrap="square" rtlCol="0">
            <a:spAutoFit/>
          </a:bodyPr>
          <a:lstStyle/>
          <a:p>
            <a:pPr algn="ctr"/>
            <a:r>
              <a:rPr kumimoji="1" lang="en-US" altLang="ja-JP" sz="1600" b="1" u="sng">
                <a:solidFill>
                  <a:srgbClr val="007E39"/>
                </a:solidFill>
              </a:rPr>
              <a:t>ALL </a:t>
            </a:r>
          </a:p>
          <a:p>
            <a:pPr algn="ctr"/>
            <a:r>
              <a:rPr kumimoji="1" lang="en-US" altLang="ja-JP" sz="1600" b="1" u="sng">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4046476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25</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329320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electrical characteristic measurements after the vibration test and Shock test on the stacked metallized film chip capacitor are shown in Fig. 12.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changes or abnormalities</a:t>
            </a:r>
            <a:r>
              <a:rPr lang="en-US" altLang="ja-JP" b="1" dirty="0">
                <a:solidFill>
                  <a:srgbClr val="002060"/>
                </a:solidFill>
                <a:latin typeface="Segoe UI" panose="020B0502040204020203" pitchFamily="34" charset="0"/>
                <a:cs typeface="Segoe UI" panose="020B0502040204020203" pitchFamily="34" charset="0"/>
              </a:rPr>
              <a:t> in electrical characteristics due to vibration and shock were observed.</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Capacitance</a:t>
            </a:r>
            <a:r>
              <a:rPr lang="en-US" altLang="ja-JP" sz="1600" b="1" dirty="0">
                <a:solidFill>
                  <a:srgbClr val="002060"/>
                </a:solidFill>
                <a:latin typeface="Segoe UI" panose="020B0502040204020203" pitchFamily="34" charset="0"/>
                <a:cs typeface="Segoe UI" panose="020B0502040204020203" pitchFamily="34" charset="0"/>
              </a:rPr>
              <a:t>: </a:t>
            </a:r>
            <a:r>
              <a:rPr lang="en-US" altLang="ja-JP" sz="1600" b="1" u="sng" dirty="0">
                <a:solidFill>
                  <a:srgbClr val="002060"/>
                </a:solidFill>
                <a:latin typeface="Segoe UI" panose="020B0502040204020203" pitchFamily="34" charset="0"/>
                <a:cs typeface="Segoe UI" panose="020B0502040204020203" pitchFamily="34" charset="0"/>
              </a:rPr>
              <a:t>No abnormalities</a:t>
            </a:r>
            <a:r>
              <a:rPr lang="en-US" altLang="ja-JP" sz="1600" b="1" dirty="0">
                <a:solidFill>
                  <a:srgbClr val="002060"/>
                </a:solidFill>
                <a:latin typeface="Segoe UI" panose="020B0502040204020203" pitchFamily="34" charset="0"/>
                <a:cs typeface="Segoe UI" panose="020B0502040204020203" pitchFamily="34" charset="0"/>
              </a:rPr>
              <a:t> as </a:t>
            </a:r>
            <a:r>
              <a:rPr lang="en-US" altLang="ja-JP" sz="1600" b="1" u="sng" dirty="0">
                <a:solidFill>
                  <a:srgbClr val="007E39"/>
                </a:solidFill>
                <a:latin typeface="Segoe UI" panose="020B0502040204020203" pitchFamily="34" charset="0"/>
                <a:cs typeface="Segoe UI" panose="020B0502040204020203" pitchFamily="34" charset="0"/>
              </a:rPr>
              <a:t>the maximum change was -0.21%</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±3% change rate from the initial value.</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Dissipation factor</a:t>
            </a:r>
            <a:r>
              <a:rPr lang="en-US" altLang="ja-JP" sz="1600" b="1" dirty="0">
                <a:solidFill>
                  <a:srgbClr val="002060"/>
                </a:solidFill>
                <a:latin typeface="Segoe UI" panose="020B0502040204020203" pitchFamily="34" charset="0"/>
                <a:cs typeface="Segoe UI" panose="020B0502040204020203" pitchFamily="34" charset="0"/>
              </a:rPr>
              <a:t>: </a:t>
            </a:r>
            <a:r>
              <a:rPr lang="en-US" altLang="ja-JP" sz="1600" b="1" u="sng" dirty="0">
                <a:solidFill>
                  <a:srgbClr val="002060"/>
                </a:solidFill>
                <a:latin typeface="Segoe UI" panose="020B0502040204020203" pitchFamily="34" charset="0"/>
                <a:cs typeface="Segoe UI" panose="020B0502040204020203" pitchFamily="34" charset="0"/>
              </a:rPr>
              <a:t>No abnormalities</a:t>
            </a:r>
            <a:r>
              <a:rPr lang="en-US" altLang="ja-JP" sz="1600" b="1" dirty="0">
                <a:solidFill>
                  <a:srgbClr val="002060"/>
                </a:solidFill>
                <a:latin typeface="Segoe UI" panose="020B0502040204020203" pitchFamily="34" charset="0"/>
                <a:cs typeface="Segoe UI" panose="020B0502040204020203" pitchFamily="34" charset="0"/>
              </a:rPr>
              <a:t> as </a:t>
            </a:r>
            <a:r>
              <a:rPr lang="en-US" altLang="ja-JP" sz="1600" b="1" u="sng" dirty="0">
                <a:solidFill>
                  <a:srgbClr val="007E39"/>
                </a:solidFill>
                <a:latin typeface="Segoe UI" panose="020B0502040204020203" pitchFamily="34" charset="0"/>
                <a:cs typeface="Segoe UI" panose="020B0502040204020203" pitchFamily="34" charset="0"/>
              </a:rPr>
              <a:t>the maximum value was 0.0422</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0.12 or less.</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Insulation resistance</a:t>
            </a:r>
            <a:r>
              <a:rPr lang="en-US" altLang="ja-JP" sz="1600" b="1" dirty="0">
                <a:solidFill>
                  <a:srgbClr val="002060"/>
                </a:solidFill>
                <a:latin typeface="Segoe UI" panose="020B0502040204020203" pitchFamily="34" charset="0"/>
                <a:cs typeface="Segoe UI" panose="020B0502040204020203" pitchFamily="34" charset="0"/>
              </a:rPr>
              <a:t>: </a:t>
            </a:r>
            <a:r>
              <a:rPr lang="en-US" altLang="ja-JP" sz="1600" b="1" u="sng" dirty="0">
                <a:solidFill>
                  <a:srgbClr val="002060"/>
                </a:solidFill>
                <a:latin typeface="Segoe UI" panose="020B0502040204020203" pitchFamily="34" charset="0"/>
                <a:cs typeface="Segoe UI" panose="020B0502040204020203" pitchFamily="34" charset="0"/>
              </a:rPr>
              <a:t>No abnormalities</a:t>
            </a:r>
            <a:r>
              <a:rPr lang="en-US" altLang="ja-JP" sz="1600" b="1" dirty="0">
                <a:solidFill>
                  <a:srgbClr val="002060"/>
                </a:solidFill>
                <a:latin typeface="Segoe UI" panose="020B0502040204020203" pitchFamily="34" charset="0"/>
                <a:cs typeface="Segoe UI" panose="020B0502040204020203" pitchFamily="34" charset="0"/>
              </a:rPr>
              <a:t> as </a:t>
            </a:r>
            <a:r>
              <a:rPr lang="en-US" altLang="ja-JP" sz="1600" b="1" u="sng" dirty="0">
                <a:solidFill>
                  <a:srgbClr val="007E39"/>
                </a:solidFill>
                <a:latin typeface="Segoe UI" panose="020B0502040204020203" pitchFamily="34" charset="0"/>
                <a:cs typeface="Segoe UI" panose="020B0502040204020203" pitchFamily="34" charset="0"/>
              </a:rPr>
              <a:t>the minimum value was 61,000MΩ</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1,000MΩ or more.</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682700" y="6500373"/>
            <a:ext cx="10826599"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12.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electrical characteristic measurements after the vibration test and shock test on the stacked metallized film chip capacitor</a:t>
            </a:r>
            <a:endParaRPr lang="ja-JP" altLang="en-US" sz="1200" b="1" dirty="0">
              <a:latin typeface="Segoe UI" panose="020B0502040204020203" pitchFamily="34" charset="0"/>
              <a:cs typeface="Segoe UI" panose="020B0502040204020203" pitchFamily="34" charset="0"/>
            </a:endParaRPr>
          </a:p>
        </p:txBody>
      </p:sp>
      <p:sp>
        <p:nvSpPr>
          <p:cNvPr id="3" name="テキスト ボックス 2">
            <a:extLst>
              <a:ext uri="{FF2B5EF4-FFF2-40B4-BE49-F238E27FC236}">
                <a16:creationId xmlns:a16="http://schemas.microsoft.com/office/drawing/2014/main" id="{C79D3B5B-2531-4907-FA31-A04E8D69003E}"/>
              </a:ext>
            </a:extLst>
          </p:cNvPr>
          <p:cNvSpPr txBox="1"/>
          <p:nvPr/>
        </p:nvSpPr>
        <p:spPr>
          <a:xfrm>
            <a:off x="176018" y="776119"/>
            <a:ext cx="5127894"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Stacked metallized film chip capacitor</a:t>
            </a:r>
          </a:p>
        </p:txBody>
      </p:sp>
      <p:sp>
        <p:nvSpPr>
          <p:cNvPr id="4" name="Rectangle 5">
            <a:extLst>
              <a:ext uri="{FF2B5EF4-FFF2-40B4-BE49-F238E27FC236}">
                <a16:creationId xmlns:a16="http://schemas.microsoft.com/office/drawing/2014/main" id="{BB1DB62F-5AD8-569C-A3F9-9867E1ED9616}"/>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(2) Mechanical stress tests</a:t>
            </a:r>
          </a:p>
        </p:txBody>
      </p:sp>
      <p:pic>
        <p:nvPicPr>
          <p:cNvPr id="6" name="図 5">
            <a:extLst>
              <a:ext uri="{FF2B5EF4-FFF2-40B4-BE49-F238E27FC236}">
                <a16:creationId xmlns:a16="http://schemas.microsoft.com/office/drawing/2014/main" id="{F5B1527B-5D1E-1BFA-739E-C68A8413BD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668" y="4400571"/>
            <a:ext cx="3414092" cy="2039598"/>
          </a:xfrm>
          <a:prstGeom prst="rect">
            <a:avLst/>
          </a:prstGeom>
          <a:noFill/>
          <a:ln>
            <a:solidFill>
              <a:schemeClr val="tx1"/>
            </a:solidFill>
          </a:ln>
        </p:spPr>
      </p:pic>
      <p:pic>
        <p:nvPicPr>
          <p:cNvPr id="7" name="図 6">
            <a:extLst>
              <a:ext uri="{FF2B5EF4-FFF2-40B4-BE49-F238E27FC236}">
                <a16:creationId xmlns:a16="http://schemas.microsoft.com/office/drawing/2014/main" id="{8DAEB7EA-7E93-2DCD-B5EF-CE8333205E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1368" y="4400570"/>
            <a:ext cx="3476819" cy="2063293"/>
          </a:xfrm>
          <a:prstGeom prst="rect">
            <a:avLst/>
          </a:prstGeom>
          <a:noFill/>
          <a:ln>
            <a:solidFill>
              <a:schemeClr val="tx1"/>
            </a:solidFill>
          </a:ln>
        </p:spPr>
      </p:pic>
      <p:pic>
        <p:nvPicPr>
          <p:cNvPr id="9" name="図 8">
            <a:extLst>
              <a:ext uri="{FF2B5EF4-FFF2-40B4-BE49-F238E27FC236}">
                <a16:creationId xmlns:a16="http://schemas.microsoft.com/office/drawing/2014/main" id="{48881449-CEE6-5067-2E9C-8A8C3DB2AE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3688" y="4400570"/>
            <a:ext cx="3435349" cy="2063292"/>
          </a:xfrm>
          <a:prstGeom prst="rect">
            <a:avLst/>
          </a:prstGeom>
          <a:noFill/>
          <a:ln>
            <a:solidFill>
              <a:schemeClr val="tx1"/>
            </a:solidFill>
          </a:ln>
        </p:spPr>
      </p:pic>
      <p:sp>
        <p:nvSpPr>
          <p:cNvPr id="5" name="テキスト ボックス 4">
            <a:extLst>
              <a:ext uri="{FF2B5EF4-FFF2-40B4-BE49-F238E27FC236}">
                <a16:creationId xmlns:a16="http://schemas.microsoft.com/office/drawing/2014/main" id="{79C5472F-C5D6-F329-21B8-D6661C1F40F0}"/>
              </a:ext>
            </a:extLst>
          </p:cNvPr>
          <p:cNvSpPr txBox="1"/>
          <p:nvPr/>
        </p:nvSpPr>
        <p:spPr>
          <a:xfrm>
            <a:off x="176018" y="2996952"/>
            <a:ext cx="816790" cy="584775"/>
          </a:xfrm>
          <a:prstGeom prst="rect">
            <a:avLst/>
          </a:prstGeom>
          <a:solidFill>
            <a:srgbClr val="93E4ED"/>
          </a:solidFill>
        </p:spPr>
        <p:txBody>
          <a:bodyPr wrap="square" rtlCol="0">
            <a:spAutoFit/>
          </a:bodyPr>
          <a:lstStyle/>
          <a:p>
            <a:pPr algn="ctr"/>
            <a:r>
              <a:rPr kumimoji="1" lang="en-US" altLang="ja-JP" sz="1600" b="1" u="sng" dirty="0">
                <a:solidFill>
                  <a:srgbClr val="007E39"/>
                </a:solidFill>
              </a:rPr>
              <a:t>ALL </a:t>
            </a:r>
          </a:p>
          <a:p>
            <a:pPr algn="ctr"/>
            <a:r>
              <a:rPr kumimoji="1" lang="en-US" altLang="ja-JP" sz="1600" b="1" u="sng" dirty="0">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85442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26</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6100002"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Stacked metallized film chip capacitor (cont’d)</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892400" cy="80021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external visual examination after the vibration test and shock test are shown in Fig. 13.</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changes or abnormalities </a:t>
            </a:r>
            <a:r>
              <a:rPr lang="en-US" altLang="ja-JP" b="1" dirty="0">
                <a:solidFill>
                  <a:srgbClr val="002060"/>
                </a:solidFill>
                <a:latin typeface="Segoe UI" panose="020B0502040204020203" pitchFamily="34" charset="0"/>
                <a:cs typeface="Segoe UI" panose="020B0502040204020203" pitchFamily="34" charset="0"/>
              </a:rPr>
              <a:t>were observed.</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077634" y="6068325"/>
            <a:ext cx="10036732"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13.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external visual examination after the vibration test and shock test on the stacked metallized film chip capacitor</a:t>
            </a:r>
            <a:endParaRPr lang="ja-JP" altLang="en-US" sz="1200" b="1" dirty="0">
              <a:latin typeface="Segoe UI" panose="020B0502040204020203" pitchFamily="34" charset="0"/>
              <a:cs typeface="Segoe UI" panose="020B0502040204020203" pitchFamily="34" charset="0"/>
            </a:endParaRPr>
          </a:p>
        </p:txBody>
      </p:sp>
      <p:sp>
        <p:nvSpPr>
          <p:cNvPr id="3" name="Rectangle 5">
            <a:extLst>
              <a:ext uri="{FF2B5EF4-FFF2-40B4-BE49-F238E27FC236}">
                <a16:creationId xmlns:a16="http://schemas.microsoft.com/office/drawing/2014/main" id="{5713CB70-141D-5891-C3D9-B41E2D764CD0}"/>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(2) Mechanical stress tests</a:t>
            </a:r>
          </a:p>
        </p:txBody>
      </p:sp>
      <p:sp>
        <p:nvSpPr>
          <p:cNvPr id="4" name="テキスト ボックス 3">
            <a:extLst>
              <a:ext uri="{FF2B5EF4-FFF2-40B4-BE49-F238E27FC236}">
                <a16:creationId xmlns:a16="http://schemas.microsoft.com/office/drawing/2014/main" id="{07D1E76D-BA3F-05F7-A76F-B36BB3B7BF24}"/>
              </a:ext>
            </a:extLst>
          </p:cNvPr>
          <p:cNvSpPr txBox="1"/>
          <p:nvPr/>
        </p:nvSpPr>
        <p:spPr>
          <a:xfrm>
            <a:off x="159325" y="2933305"/>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S/N:4</a:t>
            </a:r>
            <a:endParaRPr lang="ja-JP" altLang="en-US" dirty="0"/>
          </a:p>
        </p:txBody>
      </p:sp>
      <p:sp>
        <p:nvSpPr>
          <p:cNvPr id="16" name="テキスト ボックス 15">
            <a:extLst>
              <a:ext uri="{FF2B5EF4-FFF2-40B4-BE49-F238E27FC236}">
                <a16:creationId xmlns:a16="http://schemas.microsoft.com/office/drawing/2014/main" id="{C9328530-F159-0817-C909-6DE88B800325}"/>
              </a:ext>
            </a:extLst>
          </p:cNvPr>
          <p:cNvSpPr txBox="1"/>
          <p:nvPr/>
        </p:nvSpPr>
        <p:spPr>
          <a:xfrm>
            <a:off x="4223792" y="2933305"/>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S/N:5</a:t>
            </a:r>
            <a:endParaRPr lang="ja-JP" altLang="en-US" dirty="0"/>
          </a:p>
        </p:txBody>
      </p:sp>
      <p:sp>
        <p:nvSpPr>
          <p:cNvPr id="17" name="テキスト ボックス 16">
            <a:extLst>
              <a:ext uri="{FF2B5EF4-FFF2-40B4-BE49-F238E27FC236}">
                <a16:creationId xmlns:a16="http://schemas.microsoft.com/office/drawing/2014/main" id="{8D65D07F-8343-D5B8-76F7-B63F7895D9E5}"/>
              </a:ext>
            </a:extLst>
          </p:cNvPr>
          <p:cNvSpPr txBox="1"/>
          <p:nvPr/>
        </p:nvSpPr>
        <p:spPr>
          <a:xfrm>
            <a:off x="8288259" y="2946752"/>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S/N:6</a:t>
            </a:r>
            <a:endParaRPr lang="ja-JP" altLang="en-US" dirty="0"/>
          </a:p>
        </p:txBody>
      </p:sp>
      <p:pic>
        <p:nvPicPr>
          <p:cNvPr id="19" name="図 18">
            <a:extLst>
              <a:ext uri="{FF2B5EF4-FFF2-40B4-BE49-F238E27FC236}">
                <a16:creationId xmlns:a16="http://schemas.microsoft.com/office/drawing/2014/main" id="{F13E5546-9832-4688-3165-56F8528149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3" y="3316083"/>
            <a:ext cx="4024027" cy="2629841"/>
          </a:xfrm>
          <a:prstGeom prst="rect">
            <a:avLst/>
          </a:prstGeom>
          <a:noFill/>
          <a:ln>
            <a:solidFill>
              <a:schemeClr val="tx1"/>
            </a:solidFill>
          </a:ln>
        </p:spPr>
      </p:pic>
      <p:pic>
        <p:nvPicPr>
          <p:cNvPr id="21" name="図 20">
            <a:extLst>
              <a:ext uri="{FF2B5EF4-FFF2-40B4-BE49-F238E27FC236}">
                <a16:creationId xmlns:a16="http://schemas.microsoft.com/office/drawing/2014/main" id="{B19CBB84-7957-0AD4-3556-4825E5C17AA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6843" y="3316083"/>
            <a:ext cx="4022074" cy="2628000"/>
          </a:xfrm>
          <a:prstGeom prst="rect">
            <a:avLst/>
          </a:prstGeom>
          <a:noFill/>
          <a:ln>
            <a:solidFill>
              <a:schemeClr val="tx1"/>
            </a:solidFill>
          </a:ln>
        </p:spPr>
      </p:pic>
      <p:pic>
        <p:nvPicPr>
          <p:cNvPr id="23" name="図 22">
            <a:extLst>
              <a:ext uri="{FF2B5EF4-FFF2-40B4-BE49-F238E27FC236}">
                <a16:creationId xmlns:a16="http://schemas.microsoft.com/office/drawing/2014/main" id="{0230604B-4D06-25EA-7418-7CF7067B3D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4780" y="3316083"/>
            <a:ext cx="4022696" cy="2628000"/>
          </a:xfrm>
          <a:prstGeom prst="rect">
            <a:avLst/>
          </a:prstGeom>
          <a:noFill/>
          <a:ln>
            <a:solidFill>
              <a:schemeClr val="tx1"/>
            </a:solidFill>
          </a:ln>
        </p:spPr>
      </p:pic>
      <p:sp>
        <p:nvSpPr>
          <p:cNvPr id="5" name="テキスト ボックス 4">
            <a:extLst>
              <a:ext uri="{FF2B5EF4-FFF2-40B4-BE49-F238E27FC236}">
                <a16:creationId xmlns:a16="http://schemas.microsoft.com/office/drawing/2014/main" id="{064F9376-DBEF-E2F8-C7F8-64B57D22BD6A}"/>
              </a:ext>
            </a:extLst>
          </p:cNvPr>
          <p:cNvSpPr txBox="1"/>
          <p:nvPr/>
        </p:nvSpPr>
        <p:spPr>
          <a:xfrm>
            <a:off x="159325" y="2189751"/>
            <a:ext cx="816790" cy="584775"/>
          </a:xfrm>
          <a:prstGeom prst="rect">
            <a:avLst/>
          </a:prstGeom>
          <a:solidFill>
            <a:srgbClr val="93E4ED"/>
          </a:solidFill>
        </p:spPr>
        <p:txBody>
          <a:bodyPr wrap="square" rtlCol="0">
            <a:spAutoFit/>
          </a:bodyPr>
          <a:lstStyle/>
          <a:p>
            <a:pPr algn="ctr"/>
            <a:r>
              <a:rPr kumimoji="1" lang="en-US" altLang="ja-JP" sz="1600" b="1" u="sng" dirty="0">
                <a:solidFill>
                  <a:srgbClr val="007E39"/>
                </a:solidFill>
              </a:rPr>
              <a:t>ALL </a:t>
            </a:r>
          </a:p>
          <a:p>
            <a:pPr algn="ctr"/>
            <a:r>
              <a:rPr kumimoji="1" lang="en-US" altLang="ja-JP" sz="1600" b="1" u="sng" dirty="0">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1374429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27</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4803858"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Voltage-controlled crystal oscillator</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2400657"/>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electrical characteristic measurements after the vibration test and shock test on the voltage-controlled crystal oscillator are shown in Fig. 14.  </a:t>
            </a:r>
          </a:p>
          <a:p>
            <a:pPr marL="457200" indent="-457200">
              <a:spcBef>
                <a:spcPts val="1200"/>
              </a:spcBef>
              <a:buClr>
                <a:schemeClr val="tx1"/>
              </a:buClr>
              <a:buFont typeface="Wingdings" panose="05000000000000000000" pitchFamily="2" charset="2"/>
              <a:buChar char="Ø"/>
              <a:defRPr/>
            </a:pPr>
            <a:r>
              <a:rPr lang="en-US" altLang="ja-JP" b="1" dirty="0">
                <a:solidFill>
                  <a:srgbClr val="007E39"/>
                </a:solidFill>
                <a:latin typeface="Segoe UI" panose="020B0502040204020203" pitchFamily="34" charset="0"/>
                <a:cs typeface="Segoe UI" panose="020B0502040204020203" pitchFamily="34" charset="0"/>
              </a:rPr>
              <a:t>No significant changes or abnormalities </a:t>
            </a:r>
            <a:r>
              <a:rPr lang="en-US" altLang="ja-JP" b="1" dirty="0">
                <a:solidFill>
                  <a:srgbClr val="002060"/>
                </a:solidFill>
                <a:latin typeface="Segoe UI" panose="020B0502040204020203" pitchFamily="34" charset="0"/>
                <a:cs typeface="Segoe UI" panose="020B0502040204020203" pitchFamily="34" charset="0"/>
              </a:rPr>
              <a:t>in electrical characteristics due to vibration and shock were observed.</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output frequency</a:t>
            </a:r>
            <a:r>
              <a:rPr lang="en-US" altLang="ja-JP" sz="1600" b="1" dirty="0">
                <a:solidFill>
                  <a:srgbClr val="002060"/>
                </a:solidFill>
                <a:latin typeface="Segoe UI" panose="020B0502040204020203" pitchFamily="34" charset="0"/>
                <a:cs typeface="Segoe UI" panose="020B0502040204020203" pitchFamily="34" charset="0"/>
              </a:rPr>
              <a:t>: </a:t>
            </a:r>
            <a:r>
              <a:rPr lang="en-US" altLang="ja-JP" sz="1600" b="1" u="sng" dirty="0">
                <a:solidFill>
                  <a:srgbClr val="002060"/>
                </a:solidFill>
                <a:latin typeface="Segoe UI" panose="020B0502040204020203" pitchFamily="34" charset="0"/>
                <a:cs typeface="Segoe UI" panose="020B0502040204020203" pitchFamily="34" charset="0"/>
              </a:rPr>
              <a:t>No abnormalities</a:t>
            </a:r>
            <a:r>
              <a:rPr lang="en-US" altLang="ja-JP" sz="1600" b="1" dirty="0">
                <a:solidFill>
                  <a:srgbClr val="002060"/>
                </a:solidFill>
                <a:latin typeface="Segoe UI" panose="020B0502040204020203" pitchFamily="34" charset="0"/>
                <a:cs typeface="Segoe UI" panose="020B0502040204020203" pitchFamily="34" charset="0"/>
              </a:rPr>
              <a:t> as </a:t>
            </a:r>
            <a:r>
              <a:rPr lang="en-US" altLang="ja-JP" sz="1600" b="1" u="sng" dirty="0">
                <a:solidFill>
                  <a:srgbClr val="007E39"/>
                </a:solidFill>
                <a:latin typeface="Segoe UI" panose="020B0502040204020203" pitchFamily="34" charset="0"/>
                <a:cs typeface="Segoe UI" panose="020B0502040204020203" pitchFamily="34" charset="0"/>
              </a:rPr>
              <a:t>the maximum change was 137Hz </a:t>
            </a:r>
            <a:r>
              <a:rPr lang="en-US" altLang="ja-JP" sz="1600" b="1" dirty="0">
                <a:solidFill>
                  <a:srgbClr val="002060"/>
                </a:solidFill>
                <a:latin typeface="Segoe UI" panose="020B0502040204020203" pitchFamily="34" charset="0"/>
                <a:cs typeface="Segoe UI" panose="020B0502040204020203" pitchFamily="34" charset="0"/>
              </a:rPr>
              <a:t>compared to the judgment 			         criteria of 122.88MHz±6.144kHz.</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Current consumption</a:t>
            </a:r>
            <a:r>
              <a:rPr lang="en-US" altLang="ja-JP" sz="1600" b="1" dirty="0">
                <a:solidFill>
                  <a:srgbClr val="002060"/>
                </a:solidFill>
                <a:latin typeface="Segoe UI" panose="020B0502040204020203" pitchFamily="34" charset="0"/>
                <a:cs typeface="Segoe UI" panose="020B0502040204020203" pitchFamily="34" charset="0"/>
              </a:rPr>
              <a:t>: </a:t>
            </a:r>
            <a:r>
              <a:rPr lang="en-US" altLang="ja-JP" sz="1600" b="1" u="sng" dirty="0">
                <a:solidFill>
                  <a:srgbClr val="007E39"/>
                </a:solidFill>
                <a:latin typeface="Segoe UI" panose="020B0502040204020203" pitchFamily="34" charset="0"/>
                <a:cs typeface="Segoe UI" panose="020B0502040204020203" pitchFamily="34" charset="0"/>
              </a:rPr>
              <a:t>No significant changes, no abnormalities</a:t>
            </a:r>
            <a:r>
              <a:rPr lang="en-US" altLang="ja-JP" sz="1600" b="1" dirty="0">
                <a:solidFill>
                  <a:srgbClr val="002060"/>
                </a:solidFill>
                <a:latin typeface="Segoe UI" panose="020B0502040204020203" pitchFamily="34" charset="0"/>
                <a:cs typeface="Segoe UI" panose="020B0502040204020203" pitchFamily="34" charset="0"/>
              </a:rPr>
              <a:t>.</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758097" y="6392361"/>
            <a:ext cx="10632503"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14.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electrical characteristic measurements after the vibration test and shock test on the voltage-controlled crystal oscillator</a:t>
            </a:r>
            <a:endParaRPr lang="ja-JP" altLang="en-US" sz="1200" b="1"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465B6661-7B8D-777D-9EB7-567E276B9D95}"/>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(2) Mechanical stress tests</a:t>
            </a:r>
          </a:p>
        </p:txBody>
      </p:sp>
      <p:pic>
        <p:nvPicPr>
          <p:cNvPr id="10" name="図 9">
            <a:extLst>
              <a:ext uri="{FF2B5EF4-FFF2-40B4-BE49-F238E27FC236}">
                <a16:creationId xmlns:a16="http://schemas.microsoft.com/office/drawing/2014/main" id="{252BC10D-DC09-64BD-45E8-C4B25DA7EC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9456" y="3614332"/>
            <a:ext cx="4536504" cy="2718311"/>
          </a:xfrm>
          <a:prstGeom prst="rect">
            <a:avLst/>
          </a:prstGeom>
          <a:noFill/>
          <a:ln>
            <a:solidFill>
              <a:schemeClr val="tx1"/>
            </a:solidFill>
          </a:ln>
        </p:spPr>
      </p:pic>
      <p:pic>
        <p:nvPicPr>
          <p:cNvPr id="12" name="図 11">
            <a:extLst>
              <a:ext uri="{FF2B5EF4-FFF2-40B4-BE49-F238E27FC236}">
                <a16:creationId xmlns:a16="http://schemas.microsoft.com/office/drawing/2014/main" id="{90CD226D-4FED-65FE-6D61-D780173F1D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4034" y="3605787"/>
            <a:ext cx="4536504" cy="2723379"/>
          </a:xfrm>
          <a:prstGeom prst="rect">
            <a:avLst/>
          </a:prstGeom>
          <a:noFill/>
          <a:ln>
            <a:solidFill>
              <a:schemeClr val="tx1"/>
            </a:solidFill>
          </a:ln>
        </p:spPr>
      </p:pic>
      <p:sp>
        <p:nvSpPr>
          <p:cNvPr id="3" name="テキスト ボックス 2">
            <a:extLst>
              <a:ext uri="{FF2B5EF4-FFF2-40B4-BE49-F238E27FC236}">
                <a16:creationId xmlns:a16="http://schemas.microsoft.com/office/drawing/2014/main" id="{5A29F587-CEFF-20E7-66DE-A4A808BB23C1}"/>
              </a:ext>
            </a:extLst>
          </p:cNvPr>
          <p:cNvSpPr txBox="1"/>
          <p:nvPr/>
        </p:nvSpPr>
        <p:spPr>
          <a:xfrm>
            <a:off x="299599" y="2636912"/>
            <a:ext cx="816790" cy="584775"/>
          </a:xfrm>
          <a:prstGeom prst="rect">
            <a:avLst/>
          </a:prstGeom>
          <a:solidFill>
            <a:srgbClr val="93E4ED"/>
          </a:solidFill>
        </p:spPr>
        <p:txBody>
          <a:bodyPr wrap="square" rtlCol="0">
            <a:spAutoFit/>
          </a:bodyPr>
          <a:lstStyle/>
          <a:p>
            <a:pPr algn="ctr"/>
            <a:r>
              <a:rPr kumimoji="1" lang="en-US" altLang="ja-JP" sz="1600" b="1" u="sng">
                <a:solidFill>
                  <a:srgbClr val="007E39"/>
                </a:solidFill>
              </a:rPr>
              <a:t>ALL </a:t>
            </a:r>
          </a:p>
          <a:p>
            <a:pPr algn="ctr"/>
            <a:r>
              <a:rPr kumimoji="1" lang="en-US" altLang="ja-JP" sz="1600" b="1" u="sng">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3835139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28</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1077218"/>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external visual examination after the vibration test and the shock test are shown in Fig. 15.</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changes or abnormalities were observed</a:t>
            </a:r>
            <a:r>
              <a:rPr lang="en-US" altLang="ja-JP" b="1" dirty="0">
                <a:solidFill>
                  <a:srgbClr val="002060"/>
                </a:solidFill>
                <a:latin typeface="Segoe UI" panose="020B0502040204020203" pitchFamily="34" charset="0"/>
                <a:cs typeface="Segoe UI" panose="020B0502040204020203" pitchFamily="34" charset="0"/>
              </a:rPr>
              <a:t>.</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947428" y="6536377"/>
            <a:ext cx="10297144"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15.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external visual examination after the vibration test and the shock test on the voltage-controlled crystal oscillator</a:t>
            </a:r>
            <a:endParaRPr lang="ja-JP" altLang="en-US" sz="1200" b="1" dirty="0">
              <a:latin typeface="Segoe UI" panose="020B0502040204020203" pitchFamily="34" charset="0"/>
              <a:cs typeface="Segoe UI" panose="020B0502040204020203" pitchFamily="34" charset="0"/>
            </a:endParaRPr>
          </a:p>
        </p:txBody>
      </p:sp>
      <p:sp>
        <p:nvSpPr>
          <p:cNvPr id="6" name="テキスト ボックス 5">
            <a:extLst>
              <a:ext uri="{FF2B5EF4-FFF2-40B4-BE49-F238E27FC236}">
                <a16:creationId xmlns:a16="http://schemas.microsoft.com/office/drawing/2014/main" id="{280B7CB6-BCF0-24DE-9B55-6BE801E6F779}"/>
              </a:ext>
            </a:extLst>
          </p:cNvPr>
          <p:cNvSpPr txBox="1"/>
          <p:nvPr/>
        </p:nvSpPr>
        <p:spPr>
          <a:xfrm>
            <a:off x="176018" y="776119"/>
            <a:ext cx="5919982"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Voltage-controlled crystal oscillator (cont’d)</a:t>
            </a:r>
          </a:p>
        </p:txBody>
      </p:sp>
      <p:sp>
        <p:nvSpPr>
          <p:cNvPr id="3" name="Rectangle 5">
            <a:extLst>
              <a:ext uri="{FF2B5EF4-FFF2-40B4-BE49-F238E27FC236}">
                <a16:creationId xmlns:a16="http://schemas.microsoft.com/office/drawing/2014/main" id="{528EFF08-800C-9C9D-3C2B-8536D588D3F8}"/>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(2) Mechanical stress tests</a:t>
            </a:r>
          </a:p>
        </p:txBody>
      </p:sp>
      <p:sp>
        <p:nvSpPr>
          <p:cNvPr id="4" name="テキスト ボックス 3">
            <a:extLst>
              <a:ext uri="{FF2B5EF4-FFF2-40B4-BE49-F238E27FC236}">
                <a16:creationId xmlns:a16="http://schemas.microsoft.com/office/drawing/2014/main" id="{E09F9180-D144-94C6-4DAF-DBF4B5AC1D15}"/>
              </a:ext>
            </a:extLst>
          </p:cNvPr>
          <p:cNvSpPr txBox="1"/>
          <p:nvPr/>
        </p:nvSpPr>
        <p:spPr>
          <a:xfrm>
            <a:off x="159325" y="2966273"/>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S/N:4</a:t>
            </a:r>
            <a:endParaRPr lang="ja-JP" altLang="en-US" dirty="0"/>
          </a:p>
        </p:txBody>
      </p:sp>
      <p:sp>
        <p:nvSpPr>
          <p:cNvPr id="7" name="テキスト ボックス 6">
            <a:extLst>
              <a:ext uri="{FF2B5EF4-FFF2-40B4-BE49-F238E27FC236}">
                <a16:creationId xmlns:a16="http://schemas.microsoft.com/office/drawing/2014/main" id="{6926C47D-2CAB-CF32-F536-2292B561E71D}"/>
              </a:ext>
            </a:extLst>
          </p:cNvPr>
          <p:cNvSpPr txBox="1"/>
          <p:nvPr/>
        </p:nvSpPr>
        <p:spPr>
          <a:xfrm>
            <a:off x="4223792" y="2966273"/>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S/N:5</a:t>
            </a:r>
            <a:endParaRPr lang="ja-JP" altLang="en-US" dirty="0"/>
          </a:p>
        </p:txBody>
      </p:sp>
      <p:sp>
        <p:nvSpPr>
          <p:cNvPr id="9" name="テキスト ボックス 8">
            <a:extLst>
              <a:ext uri="{FF2B5EF4-FFF2-40B4-BE49-F238E27FC236}">
                <a16:creationId xmlns:a16="http://schemas.microsoft.com/office/drawing/2014/main" id="{055CB8D0-0F9C-8656-1E1C-AEB564DECC2B}"/>
              </a:ext>
            </a:extLst>
          </p:cNvPr>
          <p:cNvSpPr txBox="1"/>
          <p:nvPr/>
        </p:nvSpPr>
        <p:spPr>
          <a:xfrm>
            <a:off x="8288259" y="2979720"/>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S/N:6</a:t>
            </a:r>
            <a:endParaRPr lang="ja-JP" altLang="en-US" dirty="0"/>
          </a:p>
        </p:txBody>
      </p:sp>
      <p:pic>
        <p:nvPicPr>
          <p:cNvPr id="18" name="図 17">
            <a:extLst>
              <a:ext uri="{FF2B5EF4-FFF2-40B4-BE49-F238E27FC236}">
                <a16:creationId xmlns:a16="http://schemas.microsoft.com/office/drawing/2014/main" id="{BAEF5C19-4EF1-F145-EF5C-46D6BEE792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2" y="3349051"/>
            <a:ext cx="3276442" cy="3108224"/>
          </a:xfrm>
          <a:prstGeom prst="rect">
            <a:avLst/>
          </a:prstGeom>
          <a:noFill/>
          <a:ln>
            <a:solidFill>
              <a:schemeClr val="tx1"/>
            </a:solidFill>
          </a:ln>
        </p:spPr>
      </p:pic>
      <p:pic>
        <p:nvPicPr>
          <p:cNvPr id="19" name="図 18">
            <a:extLst>
              <a:ext uri="{FF2B5EF4-FFF2-40B4-BE49-F238E27FC236}">
                <a16:creationId xmlns:a16="http://schemas.microsoft.com/office/drawing/2014/main" id="{D15244BA-15CC-E719-4261-64A9563047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9216" y="3335605"/>
            <a:ext cx="3297327" cy="3127248"/>
          </a:xfrm>
          <a:prstGeom prst="rect">
            <a:avLst/>
          </a:prstGeom>
          <a:noFill/>
          <a:ln>
            <a:solidFill>
              <a:schemeClr val="tx1"/>
            </a:solidFill>
          </a:ln>
        </p:spPr>
      </p:pic>
      <p:pic>
        <p:nvPicPr>
          <p:cNvPr id="20" name="図 19">
            <a:extLst>
              <a:ext uri="{FF2B5EF4-FFF2-40B4-BE49-F238E27FC236}">
                <a16:creationId xmlns:a16="http://schemas.microsoft.com/office/drawing/2014/main" id="{C664DA58-B0E5-071C-532D-13617C2CA75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3927" y="3341468"/>
            <a:ext cx="3121762" cy="2968143"/>
          </a:xfrm>
          <a:prstGeom prst="rect">
            <a:avLst/>
          </a:prstGeom>
          <a:noFill/>
          <a:ln>
            <a:solidFill>
              <a:schemeClr val="tx1"/>
            </a:solidFill>
          </a:ln>
        </p:spPr>
      </p:pic>
      <p:sp>
        <p:nvSpPr>
          <p:cNvPr id="5" name="テキスト ボックス 4">
            <a:extLst>
              <a:ext uri="{FF2B5EF4-FFF2-40B4-BE49-F238E27FC236}">
                <a16:creationId xmlns:a16="http://schemas.microsoft.com/office/drawing/2014/main" id="{DA1C58C2-8FA2-8985-84A4-D9F7B5048E32}"/>
              </a:ext>
            </a:extLst>
          </p:cNvPr>
          <p:cNvSpPr txBox="1"/>
          <p:nvPr/>
        </p:nvSpPr>
        <p:spPr>
          <a:xfrm>
            <a:off x="236984" y="2272642"/>
            <a:ext cx="816790" cy="584775"/>
          </a:xfrm>
          <a:prstGeom prst="rect">
            <a:avLst/>
          </a:prstGeom>
          <a:solidFill>
            <a:srgbClr val="93E4ED"/>
          </a:solidFill>
        </p:spPr>
        <p:txBody>
          <a:bodyPr wrap="square" rtlCol="0">
            <a:spAutoFit/>
          </a:bodyPr>
          <a:lstStyle/>
          <a:p>
            <a:pPr algn="ctr"/>
            <a:r>
              <a:rPr kumimoji="1" lang="en-US" altLang="ja-JP" sz="1600" b="1" u="sng">
                <a:solidFill>
                  <a:srgbClr val="007E39"/>
                </a:solidFill>
              </a:rPr>
              <a:t>ALL </a:t>
            </a:r>
          </a:p>
          <a:p>
            <a:pPr algn="ctr"/>
            <a:r>
              <a:rPr kumimoji="1" lang="en-US" altLang="ja-JP" sz="1600" b="1" u="sng">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1198604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29</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2859642"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Solid-state battery</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1354217"/>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 of the electrical characteristic measurements after the vibration test and shock test on the solid-state battery is shown in Fig. 16.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changes or abnormalities </a:t>
            </a:r>
            <a:r>
              <a:rPr lang="en-US" altLang="ja-JP" b="1" dirty="0">
                <a:solidFill>
                  <a:srgbClr val="002060"/>
                </a:solidFill>
                <a:latin typeface="Segoe UI" panose="020B0502040204020203" pitchFamily="34" charset="0"/>
                <a:cs typeface="Segoe UI" panose="020B0502040204020203" pitchFamily="34" charset="0"/>
              </a:rPr>
              <a:t>in electrical characteristics due to vibration and shock were observed.</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2189169" y="6068325"/>
            <a:ext cx="7813662"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16.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 of the electrical characteristic measurements after the TID test on the solid-state battery</a:t>
            </a:r>
            <a:endParaRPr lang="ja-JP" altLang="en-US" sz="1200" b="1" dirty="0">
              <a:latin typeface="Segoe UI" panose="020B0502040204020203" pitchFamily="34" charset="0"/>
              <a:cs typeface="Segoe UI" panose="020B0502040204020203" pitchFamily="34" charset="0"/>
            </a:endParaRPr>
          </a:p>
        </p:txBody>
      </p:sp>
      <p:sp>
        <p:nvSpPr>
          <p:cNvPr id="4" name="Rectangle 5">
            <a:extLst>
              <a:ext uri="{FF2B5EF4-FFF2-40B4-BE49-F238E27FC236}">
                <a16:creationId xmlns:a16="http://schemas.microsoft.com/office/drawing/2014/main" id="{E9B4C649-0ACF-25CB-0DD6-05217A5CD392}"/>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(2) Mechanical stress tests</a:t>
            </a:r>
          </a:p>
        </p:txBody>
      </p:sp>
      <p:pic>
        <p:nvPicPr>
          <p:cNvPr id="9" name="図 8">
            <a:extLst>
              <a:ext uri="{FF2B5EF4-FFF2-40B4-BE49-F238E27FC236}">
                <a16:creationId xmlns:a16="http://schemas.microsoft.com/office/drawing/2014/main" id="{335B5AF6-C067-F606-5F54-EFC9D502BA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9251" y="2763601"/>
            <a:ext cx="5467089" cy="3254304"/>
          </a:xfrm>
          <a:prstGeom prst="rect">
            <a:avLst/>
          </a:prstGeom>
          <a:noFill/>
          <a:ln>
            <a:solidFill>
              <a:schemeClr val="tx1"/>
            </a:solidFill>
          </a:ln>
        </p:spPr>
      </p:pic>
      <p:sp>
        <p:nvSpPr>
          <p:cNvPr id="3" name="テキスト ボックス 2">
            <a:extLst>
              <a:ext uri="{FF2B5EF4-FFF2-40B4-BE49-F238E27FC236}">
                <a16:creationId xmlns:a16="http://schemas.microsoft.com/office/drawing/2014/main" id="{287D2537-C9CD-BE02-1602-9EB1DBC80078}"/>
              </a:ext>
            </a:extLst>
          </p:cNvPr>
          <p:cNvSpPr txBox="1"/>
          <p:nvPr/>
        </p:nvSpPr>
        <p:spPr>
          <a:xfrm>
            <a:off x="2810671" y="2482875"/>
            <a:ext cx="816790" cy="338554"/>
          </a:xfrm>
          <a:prstGeom prst="rect">
            <a:avLst/>
          </a:prstGeom>
          <a:solidFill>
            <a:srgbClr val="93E4ED"/>
          </a:solidFill>
        </p:spPr>
        <p:txBody>
          <a:bodyPr wrap="square" rtlCol="0">
            <a:spAutoFit/>
          </a:bodyPr>
          <a:lstStyle/>
          <a:p>
            <a:pPr algn="ctr"/>
            <a:r>
              <a:rPr kumimoji="1" lang="en-US" altLang="ja-JP" sz="1600" b="1" u="sng" dirty="0">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78427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48607F5E-EE58-4373-A9D1-E13882EC38D7}"/>
              </a:ext>
            </a:extLst>
          </p:cNvPr>
          <p:cNvSpPr>
            <a:spLocks noChangeArrowheads="1"/>
          </p:cNvSpPr>
          <p:nvPr/>
        </p:nvSpPr>
        <p:spPr bwMode="gray">
          <a:xfrm>
            <a:off x="25880" y="120771"/>
            <a:ext cx="10937396" cy="35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Introduction of JAXA qualified passive components</a:t>
            </a:r>
          </a:p>
        </p:txBody>
      </p:sp>
      <p:sp>
        <p:nvSpPr>
          <p:cNvPr id="5" name="スライド番号プレースホルダー 4">
            <a:extLst>
              <a:ext uri="{FF2B5EF4-FFF2-40B4-BE49-F238E27FC236}">
                <a16:creationId xmlns:a16="http://schemas.microsoft.com/office/drawing/2014/main" id="{609D7101-4467-4848-9857-790E3623AD9B}"/>
              </a:ext>
            </a:extLst>
          </p:cNvPr>
          <p:cNvSpPr>
            <a:spLocks noGrp="1"/>
          </p:cNvSpPr>
          <p:nvPr>
            <p:ph type="sldNum" sz="quarter" idx="12"/>
          </p:nvPr>
        </p:nvSpPr>
        <p:spPr/>
        <p:txBody>
          <a:bodyPr/>
          <a:lstStyle/>
          <a:p>
            <a:fld id="{C3FE6058-E59A-4B34-97E6-CA587680EFB6}" type="slidenum">
              <a:rPr kumimoji="1" lang="ja-JP" altLang="en-US" smtClean="0"/>
              <a:t>3</a:t>
            </a:fld>
            <a:endParaRPr kumimoji="1" lang="ja-JP" altLang="en-US"/>
          </a:p>
        </p:txBody>
      </p:sp>
      <p:pic>
        <p:nvPicPr>
          <p:cNvPr id="7" name="Picture 2">
            <a:extLst>
              <a:ext uri="{FF2B5EF4-FFF2-40B4-BE49-F238E27FC236}">
                <a16:creationId xmlns:a16="http://schemas.microsoft.com/office/drawing/2014/main" id="{D8AA359F-DE28-4C86-B604-0DB8D20F5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726" y="771902"/>
            <a:ext cx="2090737" cy="139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3C05D3B6-6E7C-42F8-9B06-B01051A70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600" y="2218297"/>
            <a:ext cx="2091600" cy="1393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図 19">
            <a:extLst>
              <a:ext uri="{FF2B5EF4-FFF2-40B4-BE49-F238E27FC236}">
                <a16:creationId xmlns:a16="http://schemas.microsoft.com/office/drawing/2014/main" id="{AE8B6C28-DFC9-4F34-ABF1-59CDF609D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9600" y="3664118"/>
            <a:ext cx="2091600" cy="117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20">
            <a:extLst>
              <a:ext uri="{FF2B5EF4-FFF2-40B4-BE49-F238E27FC236}">
                <a16:creationId xmlns:a16="http://schemas.microsoft.com/office/drawing/2014/main" id="{B8B5CB24-DBB8-4DC8-9CD6-D0168D9459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8863" y="4910802"/>
            <a:ext cx="2091600" cy="117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7">
            <a:extLst>
              <a:ext uri="{FF2B5EF4-FFF2-40B4-BE49-F238E27FC236}">
                <a16:creationId xmlns:a16="http://schemas.microsoft.com/office/drawing/2014/main" id="{6394C092-5C2B-4B4E-8605-583EDA364B37}"/>
              </a:ext>
            </a:extLst>
          </p:cNvPr>
          <p:cNvSpPr>
            <a:spLocks noChangeArrowheads="1"/>
          </p:cNvSpPr>
          <p:nvPr/>
        </p:nvSpPr>
        <p:spPr bwMode="auto">
          <a:xfrm>
            <a:off x="161537" y="822790"/>
            <a:ext cx="9525388" cy="707886"/>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JAXA has the components qualification system for components applied to the space application. </a:t>
            </a:r>
          </a:p>
        </p:txBody>
      </p:sp>
      <p:sp>
        <p:nvSpPr>
          <p:cNvPr id="16" name="四角形: 角を丸くする 7">
            <a:extLst>
              <a:ext uri="{FF2B5EF4-FFF2-40B4-BE49-F238E27FC236}">
                <a16:creationId xmlns:a16="http://schemas.microsoft.com/office/drawing/2014/main" id="{14490F19-BDB7-4848-9BFF-F88D37CEACDD}"/>
              </a:ext>
            </a:extLst>
          </p:cNvPr>
          <p:cNvSpPr>
            <a:spLocks noChangeArrowheads="1"/>
          </p:cNvSpPr>
          <p:nvPr/>
        </p:nvSpPr>
        <p:spPr bwMode="auto">
          <a:xfrm>
            <a:off x="492124" y="1865300"/>
            <a:ext cx="9044179" cy="2687650"/>
          </a:xfrm>
          <a:prstGeom prst="roundRect">
            <a:avLst>
              <a:gd name="adj" fmla="val 16667"/>
            </a:avLst>
          </a:prstGeom>
          <a:solidFill>
            <a:srgbClr val="4784FF"/>
          </a:solidFill>
          <a:ln>
            <a:noFill/>
          </a:ln>
          <a:effectLst>
            <a:outerShdw dist="107763" dir="2700000" algn="ctr" rotWithShape="0">
              <a:schemeClr val="bg2">
                <a:alpha val="50000"/>
              </a:schemeClr>
            </a:outerShdw>
          </a:effec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latin typeface="Segoe UI" panose="020B0502040204020203" pitchFamily="34" charset="0"/>
              <a:cs typeface="Segoe UI" panose="020B0502040204020203" pitchFamily="34" charset="0"/>
            </a:endParaRPr>
          </a:p>
        </p:txBody>
      </p:sp>
      <p:sp>
        <p:nvSpPr>
          <p:cNvPr id="18" name="テキスト ボックス 8">
            <a:extLst>
              <a:ext uri="{FF2B5EF4-FFF2-40B4-BE49-F238E27FC236}">
                <a16:creationId xmlns:a16="http://schemas.microsoft.com/office/drawing/2014/main" id="{07DB1ED5-CB94-4A0F-BED7-D18352B62471}"/>
              </a:ext>
            </a:extLst>
          </p:cNvPr>
          <p:cNvSpPr txBox="1">
            <a:spLocks noChangeArrowheads="1"/>
          </p:cNvSpPr>
          <p:nvPr/>
        </p:nvSpPr>
        <p:spPr bwMode="auto">
          <a:xfrm>
            <a:off x="723901" y="1724014"/>
            <a:ext cx="3246851" cy="369332"/>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dirty="0">
                <a:latin typeface="Segoe UI" panose="020B0502040204020203" pitchFamily="34" charset="0"/>
                <a:cs typeface="Segoe UI" panose="020B0502040204020203" pitchFamily="34" charset="0"/>
              </a:rPr>
              <a:t>Main purpose of this system</a:t>
            </a:r>
            <a:endParaRPr lang="ja-JP" altLang="en-US" sz="1800" b="1" dirty="0">
              <a:latin typeface="Segoe UI" panose="020B0502040204020203" pitchFamily="34" charset="0"/>
              <a:cs typeface="Segoe UI" panose="020B0502040204020203" pitchFamily="34" charset="0"/>
            </a:endParaRPr>
          </a:p>
        </p:txBody>
      </p:sp>
      <p:sp>
        <p:nvSpPr>
          <p:cNvPr id="20" name="テキスト ボックス 9">
            <a:extLst>
              <a:ext uri="{FF2B5EF4-FFF2-40B4-BE49-F238E27FC236}">
                <a16:creationId xmlns:a16="http://schemas.microsoft.com/office/drawing/2014/main" id="{E9BF87B2-F1A4-4A8D-92FA-575C45B8F984}"/>
              </a:ext>
            </a:extLst>
          </p:cNvPr>
          <p:cNvSpPr txBox="1">
            <a:spLocks noChangeArrowheads="1"/>
          </p:cNvSpPr>
          <p:nvPr/>
        </p:nvSpPr>
        <p:spPr bwMode="auto">
          <a:xfrm>
            <a:off x="552449" y="2111363"/>
            <a:ext cx="8524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85750" indent="-285750">
              <a:spcBef>
                <a:spcPct val="0"/>
              </a:spcBef>
              <a:buFont typeface="Wingdings" panose="05000000000000000000" pitchFamily="2" charset="2"/>
              <a:buChar char="ü"/>
            </a:pPr>
            <a:r>
              <a:rPr lang="en-US" altLang="ja-JP" sz="1800" b="1" dirty="0">
                <a:solidFill>
                  <a:schemeClr val="bg1">
                    <a:lumMod val="95000"/>
                  </a:schemeClr>
                </a:solidFill>
                <a:latin typeface="Segoe UI" panose="020B0502040204020203" pitchFamily="34" charset="0"/>
                <a:cs typeface="Segoe UI" panose="020B0502040204020203" pitchFamily="34" charset="0"/>
              </a:rPr>
              <a:t>Components applied in common for many satellites are treated as standard components.</a:t>
            </a:r>
            <a:endParaRPr lang="ja-JP" altLang="en-US" sz="1800" b="1" dirty="0">
              <a:solidFill>
                <a:schemeClr val="bg1">
                  <a:lumMod val="95000"/>
                </a:schemeClr>
              </a:solidFill>
              <a:latin typeface="Segoe UI" panose="020B0502040204020203" pitchFamily="34" charset="0"/>
              <a:cs typeface="Segoe UI" panose="020B0502040204020203" pitchFamily="34" charset="0"/>
            </a:endParaRPr>
          </a:p>
        </p:txBody>
      </p:sp>
      <p:sp>
        <p:nvSpPr>
          <p:cNvPr id="22" name="テキスト ボックス 28">
            <a:extLst>
              <a:ext uri="{FF2B5EF4-FFF2-40B4-BE49-F238E27FC236}">
                <a16:creationId xmlns:a16="http://schemas.microsoft.com/office/drawing/2014/main" id="{481BF168-A1CB-49AE-811F-A5822C7BA9B8}"/>
              </a:ext>
            </a:extLst>
          </p:cNvPr>
          <p:cNvSpPr txBox="1">
            <a:spLocks noChangeArrowheads="1"/>
          </p:cNvSpPr>
          <p:nvPr/>
        </p:nvSpPr>
        <p:spPr bwMode="auto">
          <a:xfrm>
            <a:off x="1163641" y="3740246"/>
            <a:ext cx="791368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800" dirty="0">
                <a:latin typeface="Segoe UI" panose="020B0502040204020203" pitchFamily="34" charset="0"/>
                <a:cs typeface="Segoe UI" panose="020B0502040204020203" pitchFamily="34" charset="0"/>
              </a:rPr>
              <a:t>Projects which plan to use such a standard components do not need any test before using.</a:t>
            </a:r>
          </a:p>
        </p:txBody>
      </p:sp>
      <p:sp>
        <p:nvSpPr>
          <p:cNvPr id="24" name="矢印: 右 10">
            <a:extLst>
              <a:ext uri="{FF2B5EF4-FFF2-40B4-BE49-F238E27FC236}">
                <a16:creationId xmlns:a16="http://schemas.microsoft.com/office/drawing/2014/main" id="{4F2B69AE-53D1-4ED9-93B8-AA37BE2B1125}"/>
              </a:ext>
            </a:extLst>
          </p:cNvPr>
          <p:cNvSpPr>
            <a:spLocks noChangeArrowheads="1"/>
          </p:cNvSpPr>
          <p:nvPr/>
        </p:nvSpPr>
        <p:spPr bwMode="auto">
          <a:xfrm>
            <a:off x="644400" y="2737392"/>
            <a:ext cx="428625" cy="349250"/>
          </a:xfrm>
          <a:prstGeom prst="rightArrow">
            <a:avLst>
              <a:gd name="adj1" fmla="val 50000"/>
              <a:gd name="adj2" fmla="val 50250"/>
            </a:avLst>
          </a:prstGeom>
          <a:solidFill>
            <a:srgbClr val="93E4ED"/>
          </a:solidFill>
          <a:ln w="9525" algn="ctr">
            <a:solidFill>
              <a:schemeClr val="tx1"/>
            </a:solidFill>
            <a:round/>
            <a:headEnd/>
            <a:tailEnd/>
          </a:ln>
          <a:effectLst>
            <a:outerShdw dist="107763" dir="2700000" algn="ctr" rotWithShape="0">
              <a:schemeClr val="bg2">
                <a:alpha val="50000"/>
              </a:schemeClr>
            </a:outerShdw>
          </a:effec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latin typeface="Segoe UI" panose="020B0502040204020203" pitchFamily="34" charset="0"/>
              <a:cs typeface="Segoe UI" panose="020B0502040204020203" pitchFamily="34" charset="0"/>
            </a:endParaRPr>
          </a:p>
        </p:txBody>
      </p:sp>
      <p:sp>
        <p:nvSpPr>
          <p:cNvPr id="25" name="テキスト ボックス 29">
            <a:extLst>
              <a:ext uri="{FF2B5EF4-FFF2-40B4-BE49-F238E27FC236}">
                <a16:creationId xmlns:a16="http://schemas.microsoft.com/office/drawing/2014/main" id="{B3D000AF-CE1F-40B0-B751-7E26A5F97859}"/>
              </a:ext>
            </a:extLst>
          </p:cNvPr>
          <p:cNvSpPr txBox="1">
            <a:spLocks noChangeArrowheads="1"/>
          </p:cNvSpPr>
          <p:nvPr/>
        </p:nvSpPr>
        <p:spPr bwMode="auto">
          <a:xfrm>
            <a:off x="1163640" y="2735241"/>
            <a:ext cx="791368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dirty="0">
                <a:latin typeface="Segoe UI" panose="020B0502040204020203" pitchFamily="34" charset="0"/>
                <a:cs typeface="Segoe UI" panose="020B0502040204020203" pitchFamily="34" charset="0"/>
              </a:rPr>
              <a:t>Quality and reliability of standard components are totally confirmed by this system in advance.</a:t>
            </a:r>
            <a:endParaRPr lang="ja-JP" altLang="en-US" sz="1800" dirty="0">
              <a:latin typeface="Segoe UI" panose="020B0502040204020203" pitchFamily="34" charset="0"/>
              <a:cs typeface="Segoe UI" panose="020B0502040204020203" pitchFamily="34" charset="0"/>
            </a:endParaRPr>
          </a:p>
        </p:txBody>
      </p:sp>
      <p:sp>
        <p:nvSpPr>
          <p:cNvPr id="26" name="テキスト ボックス 11">
            <a:extLst>
              <a:ext uri="{FF2B5EF4-FFF2-40B4-BE49-F238E27FC236}">
                <a16:creationId xmlns:a16="http://schemas.microsoft.com/office/drawing/2014/main" id="{B57B8A46-F7E5-47C7-8609-DE218F72BC18}"/>
              </a:ext>
            </a:extLst>
          </p:cNvPr>
          <p:cNvSpPr txBox="1">
            <a:spLocks noChangeArrowheads="1"/>
          </p:cNvSpPr>
          <p:nvPr/>
        </p:nvSpPr>
        <p:spPr bwMode="auto">
          <a:xfrm>
            <a:off x="1213705" y="3324948"/>
            <a:ext cx="8322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dirty="0">
                <a:solidFill>
                  <a:srgbClr val="FF9933"/>
                </a:solidFill>
                <a:latin typeface="Segoe UI" panose="020B0502040204020203" pitchFamily="34" charset="0"/>
                <a:cs typeface="Segoe UI" panose="020B0502040204020203" pitchFamily="34" charset="0"/>
              </a:rPr>
              <a:t>Qualification test (QT), Screening test, Stability of Manufacture product line</a:t>
            </a:r>
            <a:endParaRPr lang="ja-JP" altLang="en-US" sz="1800" b="1" dirty="0">
              <a:solidFill>
                <a:srgbClr val="FF9933"/>
              </a:solidFill>
              <a:latin typeface="Segoe UI" panose="020B0502040204020203" pitchFamily="34" charset="0"/>
              <a:cs typeface="Segoe UI" panose="020B0502040204020203" pitchFamily="34" charset="0"/>
            </a:endParaRPr>
          </a:p>
        </p:txBody>
      </p:sp>
      <p:sp>
        <p:nvSpPr>
          <p:cNvPr id="28" name="Rectangle 17">
            <a:extLst>
              <a:ext uri="{FF2B5EF4-FFF2-40B4-BE49-F238E27FC236}">
                <a16:creationId xmlns:a16="http://schemas.microsoft.com/office/drawing/2014/main" id="{70723BA9-6E08-4792-886E-BBBEB7E83D99}"/>
              </a:ext>
            </a:extLst>
          </p:cNvPr>
          <p:cNvSpPr>
            <a:spLocks noChangeArrowheads="1"/>
          </p:cNvSpPr>
          <p:nvPr/>
        </p:nvSpPr>
        <p:spPr bwMode="auto">
          <a:xfrm>
            <a:off x="161537" y="4809588"/>
            <a:ext cx="9525388" cy="400110"/>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ESA and NASA have similar qualification system.</a:t>
            </a:r>
          </a:p>
        </p:txBody>
      </p:sp>
      <p:sp>
        <p:nvSpPr>
          <p:cNvPr id="29" name="矢印: 右 10">
            <a:extLst>
              <a:ext uri="{FF2B5EF4-FFF2-40B4-BE49-F238E27FC236}">
                <a16:creationId xmlns:a16="http://schemas.microsoft.com/office/drawing/2014/main" id="{83CCB8D2-8304-4D94-992A-D0506D3D289D}"/>
              </a:ext>
            </a:extLst>
          </p:cNvPr>
          <p:cNvSpPr>
            <a:spLocks noChangeArrowheads="1"/>
          </p:cNvSpPr>
          <p:nvPr/>
        </p:nvSpPr>
        <p:spPr bwMode="auto">
          <a:xfrm>
            <a:off x="642939" y="3740246"/>
            <a:ext cx="428625" cy="349250"/>
          </a:xfrm>
          <a:prstGeom prst="rightArrow">
            <a:avLst>
              <a:gd name="adj1" fmla="val 50000"/>
              <a:gd name="adj2" fmla="val 50250"/>
            </a:avLst>
          </a:prstGeom>
          <a:solidFill>
            <a:srgbClr val="93E4ED"/>
          </a:solidFill>
          <a:ln w="9525" algn="ctr">
            <a:solidFill>
              <a:schemeClr val="tx1"/>
            </a:solidFill>
            <a:round/>
            <a:headEnd/>
            <a:tailEnd/>
          </a:ln>
          <a:effectLst>
            <a:outerShdw dist="107763" dir="2700000" algn="ctr" rotWithShape="0">
              <a:schemeClr val="bg2">
                <a:alpha val="50000"/>
              </a:schemeClr>
            </a:outerShdw>
          </a:effec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63030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30</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1631216"/>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external visual examination after the vibration test and the shock test are shown in Fig. 17.</a:t>
            </a:r>
          </a:p>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During charging and discharging before the vibration test, </a:t>
            </a:r>
            <a:r>
              <a:rPr lang="en-US" altLang="ja-JP" b="1" dirty="0">
                <a:solidFill>
                  <a:srgbClr val="FF0000"/>
                </a:solidFill>
                <a:latin typeface="Segoe UI" panose="020B0502040204020203" pitchFamily="34" charset="0"/>
                <a:cs typeface="Segoe UI" panose="020B0502040204020203" pitchFamily="34" charset="0"/>
              </a:rPr>
              <a:t>discoloration (brown) </a:t>
            </a:r>
            <a:r>
              <a:rPr lang="en-US" altLang="ja-JP" b="1" dirty="0">
                <a:solidFill>
                  <a:srgbClr val="002060"/>
                </a:solidFill>
                <a:latin typeface="Segoe UI" panose="020B0502040204020203" pitchFamily="34" charset="0"/>
                <a:cs typeface="Segoe UI" panose="020B0502040204020203" pitchFamily="34" charset="0"/>
              </a:rPr>
              <a:t>at the negative electrode and </a:t>
            </a:r>
            <a:r>
              <a:rPr lang="en-US" altLang="ja-JP" b="1" dirty="0">
                <a:solidFill>
                  <a:srgbClr val="FF0000"/>
                </a:solidFill>
                <a:latin typeface="Segoe UI" panose="020B0502040204020203" pitchFamily="34" charset="0"/>
                <a:cs typeface="Segoe UI" panose="020B0502040204020203" pitchFamily="34" charset="0"/>
              </a:rPr>
              <a:t>cracks at the electrodes and body </a:t>
            </a:r>
            <a:r>
              <a:rPr lang="en-US" altLang="ja-JP" b="1" dirty="0">
                <a:solidFill>
                  <a:srgbClr val="002060"/>
                </a:solidFill>
                <a:latin typeface="Segoe UI" panose="020B0502040204020203" pitchFamily="34" charset="0"/>
                <a:cs typeface="Segoe UI" panose="020B0502040204020203" pitchFamily="34" charset="0"/>
              </a:rPr>
              <a:t>were observed. The browned area is indicated by the yellow arrow and the crack area is indicated by the red arrow in the figure. </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757518" y="6391802"/>
            <a:ext cx="8676964"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17.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external visual examination after the vibration test and the shock test on solid-state battery</a:t>
            </a:r>
            <a:endParaRPr lang="ja-JP" altLang="en-US" sz="1200" b="1" dirty="0">
              <a:latin typeface="Segoe UI" panose="020B0502040204020203" pitchFamily="34" charset="0"/>
              <a:cs typeface="Segoe UI" panose="020B0502040204020203" pitchFamily="34" charset="0"/>
            </a:endParaRPr>
          </a:p>
        </p:txBody>
      </p:sp>
      <p:sp>
        <p:nvSpPr>
          <p:cNvPr id="6" name="テキスト ボックス 5">
            <a:extLst>
              <a:ext uri="{FF2B5EF4-FFF2-40B4-BE49-F238E27FC236}">
                <a16:creationId xmlns:a16="http://schemas.microsoft.com/office/drawing/2014/main" id="{939D7BFE-BBB5-B968-55BC-D2D0BBC8CFA0}"/>
              </a:ext>
            </a:extLst>
          </p:cNvPr>
          <p:cNvSpPr txBox="1"/>
          <p:nvPr/>
        </p:nvSpPr>
        <p:spPr>
          <a:xfrm>
            <a:off x="176018" y="776119"/>
            <a:ext cx="3903758"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Solid-state battery (cont’d)</a:t>
            </a:r>
          </a:p>
        </p:txBody>
      </p:sp>
      <p:sp>
        <p:nvSpPr>
          <p:cNvPr id="3" name="Rectangle 5">
            <a:extLst>
              <a:ext uri="{FF2B5EF4-FFF2-40B4-BE49-F238E27FC236}">
                <a16:creationId xmlns:a16="http://schemas.microsoft.com/office/drawing/2014/main" id="{F46F00D9-8D62-DF49-20DD-4A4654F7CB02}"/>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(2) Mechanical stress tests</a:t>
            </a:r>
          </a:p>
        </p:txBody>
      </p:sp>
      <p:sp>
        <p:nvSpPr>
          <p:cNvPr id="17" name="テキスト ボックス 16">
            <a:extLst>
              <a:ext uri="{FF2B5EF4-FFF2-40B4-BE49-F238E27FC236}">
                <a16:creationId xmlns:a16="http://schemas.microsoft.com/office/drawing/2014/main" id="{C3A6DE7E-FF7E-F71E-1149-F19B0C03AC1B}"/>
              </a:ext>
            </a:extLst>
          </p:cNvPr>
          <p:cNvSpPr txBox="1"/>
          <p:nvPr/>
        </p:nvSpPr>
        <p:spPr>
          <a:xfrm>
            <a:off x="187421" y="2791806"/>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S/N:4</a:t>
            </a:r>
            <a:endParaRPr lang="ja-JP" altLang="en-US" dirty="0"/>
          </a:p>
        </p:txBody>
      </p:sp>
      <p:sp>
        <p:nvSpPr>
          <p:cNvPr id="18" name="テキスト ボックス 17">
            <a:extLst>
              <a:ext uri="{FF2B5EF4-FFF2-40B4-BE49-F238E27FC236}">
                <a16:creationId xmlns:a16="http://schemas.microsoft.com/office/drawing/2014/main" id="{4D2B7DD1-6422-DDD3-5A74-AD0F678CE5C1}"/>
              </a:ext>
            </a:extLst>
          </p:cNvPr>
          <p:cNvSpPr txBox="1"/>
          <p:nvPr/>
        </p:nvSpPr>
        <p:spPr>
          <a:xfrm>
            <a:off x="4251888" y="2791806"/>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S/N:5</a:t>
            </a:r>
            <a:endParaRPr lang="ja-JP" altLang="en-US" dirty="0"/>
          </a:p>
        </p:txBody>
      </p:sp>
      <p:sp>
        <p:nvSpPr>
          <p:cNvPr id="19" name="テキスト ボックス 18">
            <a:extLst>
              <a:ext uri="{FF2B5EF4-FFF2-40B4-BE49-F238E27FC236}">
                <a16:creationId xmlns:a16="http://schemas.microsoft.com/office/drawing/2014/main" id="{B2A84536-2FB5-0522-98CE-F027C1802AE3}"/>
              </a:ext>
            </a:extLst>
          </p:cNvPr>
          <p:cNvSpPr txBox="1"/>
          <p:nvPr/>
        </p:nvSpPr>
        <p:spPr>
          <a:xfrm>
            <a:off x="8316355" y="2805253"/>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S/N:6</a:t>
            </a:r>
            <a:endParaRPr lang="ja-JP" altLang="en-US" dirty="0"/>
          </a:p>
        </p:txBody>
      </p:sp>
      <p:pic>
        <p:nvPicPr>
          <p:cNvPr id="24" name="図 23">
            <a:extLst>
              <a:ext uri="{FF2B5EF4-FFF2-40B4-BE49-F238E27FC236}">
                <a16:creationId xmlns:a16="http://schemas.microsoft.com/office/drawing/2014/main" id="{E1E16534-B579-7A8C-7AC0-51CDA44E54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378" y="3176034"/>
            <a:ext cx="3276442" cy="3107438"/>
          </a:xfrm>
          <a:prstGeom prst="rect">
            <a:avLst/>
          </a:prstGeom>
          <a:noFill/>
          <a:ln>
            <a:solidFill>
              <a:schemeClr val="tx1"/>
            </a:solidFill>
          </a:ln>
        </p:spPr>
      </p:pic>
      <p:pic>
        <p:nvPicPr>
          <p:cNvPr id="26" name="図 25">
            <a:extLst>
              <a:ext uri="{FF2B5EF4-FFF2-40B4-BE49-F238E27FC236}">
                <a16:creationId xmlns:a16="http://schemas.microsoft.com/office/drawing/2014/main" id="{29BED118-B095-DC1B-02A5-3AD90E4791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7754" y="3169899"/>
            <a:ext cx="3276442" cy="3127987"/>
          </a:xfrm>
          <a:prstGeom prst="rect">
            <a:avLst/>
          </a:prstGeom>
          <a:noFill/>
          <a:ln>
            <a:solidFill>
              <a:schemeClr val="tx1"/>
            </a:solidFill>
          </a:ln>
        </p:spPr>
      </p:pic>
      <p:pic>
        <p:nvPicPr>
          <p:cNvPr id="28" name="図 27">
            <a:extLst>
              <a:ext uri="{FF2B5EF4-FFF2-40B4-BE49-F238E27FC236}">
                <a16:creationId xmlns:a16="http://schemas.microsoft.com/office/drawing/2014/main" id="{F185C7E1-00D1-7ED6-5211-CB58BFB265A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2023" y="3169898"/>
            <a:ext cx="3276442" cy="3127987"/>
          </a:xfrm>
          <a:prstGeom prst="rect">
            <a:avLst/>
          </a:prstGeom>
          <a:noFill/>
          <a:ln>
            <a:solidFill>
              <a:schemeClr val="tx1"/>
            </a:solidFill>
          </a:ln>
        </p:spPr>
      </p:pic>
    </p:spTree>
    <p:extLst>
      <p:ext uri="{BB962C8B-B14F-4D97-AF65-F5344CB8AC3E}">
        <p14:creationId xmlns:p14="http://schemas.microsoft.com/office/powerpoint/2010/main" val="3971790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31</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646331"/>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Close-up images of the area where cracks occurred in the S/N6 sample after the shock test is shown in Figure 18. </a:t>
            </a:r>
            <a:r>
              <a:rPr lang="en-US" altLang="ja-JP" b="1" dirty="0">
                <a:solidFill>
                  <a:srgbClr val="FF0000"/>
                </a:solidFill>
                <a:latin typeface="Segoe UI" panose="020B0502040204020203" pitchFamily="34" charset="0"/>
                <a:cs typeface="Segoe UI" panose="020B0502040204020203" pitchFamily="34" charset="0"/>
              </a:rPr>
              <a:t>Cracks occurred throughout the electrodes and the body</a:t>
            </a:r>
            <a:r>
              <a:rPr lang="en-US" altLang="ja-JP" b="1" dirty="0">
                <a:solidFill>
                  <a:srgbClr val="002060"/>
                </a:solidFill>
                <a:latin typeface="Segoe UI" panose="020B0502040204020203" pitchFamily="34" charset="0"/>
                <a:cs typeface="Segoe UI" panose="020B0502040204020203" pitchFamily="34" charset="0"/>
              </a:rPr>
              <a:t>.</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3647728" y="6581256"/>
            <a:ext cx="5335983"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a:t>
            </a:r>
            <a:r>
              <a:rPr lang="en-GB" altLang="ja-JP" sz="1200" b="1" dirty="0">
                <a:latin typeface="Segoe UI" panose="020B0502040204020203" pitchFamily="34" charset="0"/>
                <a:ea typeface="游明朝" panose="02020400000000000000" pitchFamily="18" charset="-128"/>
                <a:cs typeface="Segoe UI" panose="020B0502040204020203" pitchFamily="34" charset="0"/>
              </a:rPr>
              <a:t>18</a:t>
            </a:r>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Close-up images of the area where cracks occurred in the S/N6 </a:t>
            </a:r>
            <a:endParaRPr lang="ja-JP" altLang="en-US" sz="1200" b="1" dirty="0">
              <a:latin typeface="Segoe UI" panose="020B0502040204020203" pitchFamily="34" charset="0"/>
              <a:cs typeface="Segoe UI" panose="020B0502040204020203" pitchFamily="34" charset="0"/>
            </a:endParaRPr>
          </a:p>
        </p:txBody>
      </p:sp>
      <p:sp>
        <p:nvSpPr>
          <p:cNvPr id="6" name="テキスト ボックス 5">
            <a:extLst>
              <a:ext uri="{FF2B5EF4-FFF2-40B4-BE49-F238E27FC236}">
                <a16:creationId xmlns:a16="http://schemas.microsoft.com/office/drawing/2014/main" id="{939D7BFE-BBB5-B968-55BC-D2D0BBC8CFA0}"/>
              </a:ext>
            </a:extLst>
          </p:cNvPr>
          <p:cNvSpPr txBox="1"/>
          <p:nvPr/>
        </p:nvSpPr>
        <p:spPr>
          <a:xfrm>
            <a:off x="176018" y="776119"/>
            <a:ext cx="3795746"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Solid-state battery (cont’d)</a:t>
            </a:r>
          </a:p>
        </p:txBody>
      </p:sp>
      <p:sp>
        <p:nvSpPr>
          <p:cNvPr id="3" name="Rectangle 5">
            <a:extLst>
              <a:ext uri="{FF2B5EF4-FFF2-40B4-BE49-F238E27FC236}">
                <a16:creationId xmlns:a16="http://schemas.microsoft.com/office/drawing/2014/main" id="{F46F00D9-8D62-DF49-20DD-4A4654F7CB02}"/>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(2) Mechanical stress tests</a:t>
            </a:r>
          </a:p>
        </p:txBody>
      </p:sp>
      <p:pic>
        <p:nvPicPr>
          <p:cNvPr id="5" name="図 4">
            <a:extLst>
              <a:ext uri="{FF2B5EF4-FFF2-40B4-BE49-F238E27FC236}">
                <a16:creationId xmlns:a16="http://schemas.microsoft.com/office/drawing/2014/main" id="{5B1B0354-B800-C0B2-1FB8-4C3F57E99A3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9596" y="1818547"/>
            <a:ext cx="7488832" cy="4801171"/>
          </a:xfrm>
          <a:prstGeom prst="rect">
            <a:avLst/>
          </a:prstGeom>
          <a:noFill/>
          <a:ln>
            <a:noFill/>
          </a:ln>
        </p:spPr>
      </p:pic>
      <p:sp>
        <p:nvSpPr>
          <p:cNvPr id="7" name="テキスト ボックス 6">
            <a:extLst>
              <a:ext uri="{FF2B5EF4-FFF2-40B4-BE49-F238E27FC236}">
                <a16:creationId xmlns:a16="http://schemas.microsoft.com/office/drawing/2014/main" id="{7DB7F43E-EE4F-9598-B3E1-D3FC6956DBCD}"/>
              </a:ext>
            </a:extLst>
          </p:cNvPr>
          <p:cNvSpPr txBox="1"/>
          <p:nvPr/>
        </p:nvSpPr>
        <p:spPr>
          <a:xfrm>
            <a:off x="6382839" y="2140903"/>
            <a:ext cx="5544616" cy="646331"/>
          </a:xfrm>
          <a:prstGeom prst="rect">
            <a:avLst/>
          </a:prstGeom>
          <a:noFill/>
        </p:spPr>
        <p:txBody>
          <a:bodyPr wrap="square">
            <a:spAutoFit/>
          </a:bodyPr>
          <a:lstStyle/>
          <a:p>
            <a:r>
              <a:rPr lang="en-US" altLang="ja-JP" b="0" i="0" dirty="0">
                <a:solidFill>
                  <a:srgbClr val="FF0000"/>
                </a:solidFill>
                <a:effectLst/>
                <a:highlight>
                  <a:srgbClr val="FFFF00"/>
                </a:highlight>
                <a:latin typeface="Roboto" panose="02000000000000000000" pitchFamily="2" charset="0"/>
              </a:rPr>
              <a:t>According to the manufacturer, cracks occur due to volume changes during charging and discharging.</a:t>
            </a:r>
            <a:endParaRPr lang="ja-JP" altLang="en-US" dirty="0">
              <a:solidFill>
                <a:srgbClr val="FF0000"/>
              </a:solidFill>
              <a:highlight>
                <a:srgbClr val="FFFF00"/>
              </a:highlight>
            </a:endParaRPr>
          </a:p>
        </p:txBody>
      </p:sp>
    </p:spTree>
    <p:extLst>
      <p:ext uri="{BB962C8B-B14F-4D97-AF65-F5344CB8AC3E}">
        <p14:creationId xmlns:p14="http://schemas.microsoft.com/office/powerpoint/2010/main" val="373731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a:xfrm>
            <a:off x="11784632" y="6660980"/>
            <a:ext cx="407367" cy="187075"/>
          </a:xfrm>
        </p:spPr>
        <p:txBody>
          <a:bodyPr/>
          <a:lstStyle/>
          <a:p>
            <a:fld id="{C3FE6058-E59A-4B34-97E6-CA587680EFB6}" type="slidenum">
              <a:rPr kumimoji="1" lang="ja-JP" altLang="en-US" smtClean="0"/>
              <a:t>32</a:t>
            </a:fld>
            <a:endParaRPr kumimoji="1" lang="ja-JP" altLang="en-US" dirty="0"/>
          </a:p>
        </p:txBody>
      </p:sp>
      <p:sp>
        <p:nvSpPr>
          <p:cNvPr id="3" name="Rectangle 5">
            <a:extLst>
              <a:ext uri="{FF2B5EF4-FFF2-40B4-BE49-F238E27FC236}">
                <a16:creationId xmlns:a16="http://schemas.microsoft.com/office/drawing/2014/main" id="{4E0D08DA-2275-4776-B67B-6C1859476184}"/>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2487283"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Test conditions</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176018" y="1209259"/>
            <a:ext cx="11892400" cy="707886"/>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We conducted thermal environment tests under the test conditions shown in Table 7(Thermal shock tests) and Table 8(Ion migration tests).</a:t>
            </a:r>
            <a:endParaRPr lang="en-US" altLang="ja-JP" sz="1600" b="1" dirty="0">
              <a:solidFill>
                <a:srgbClr val="002060"/>
              </a:solidFill>
              <a:latin typeface="Segoe UI" panose="020B0502040204020203" pitchFamily="34" charset="0"/>
              <a:cs typeface="Segoe UI" panose="020B0502040204020203" pitchFamily="34" charset="0"/>
            </a:endParaRP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3976922" y="1994266"/>
            <a:ext cx="4238156" cy="338554"/>
          </a:xfrm>
          <a:prstGeom prst="rect">
            <a:avLst/>
          </a:prstGeom>
          <a:solidFill>
            <a:schemeClr val="bg1"/>
          </a:solidFill>
        </p:spPr>
        <p:txBody>
          <a:bodyPr wrap="square">
            <a:spAutoFit/>
          </a:bodyPr>
          <a:lstStyle/>
          <a:p>
            <a:r>
              <a:rPr lang="en-GB" altLang="ja-JP" sz="1600" b="1" dirty="0">
                <a:effectLst/>
                <a:latin typeface="Segoe UI" panose="020B0502040204020203" pitchFamily="34" charset="0"/>
                <a:ea typeface="游明朝" panose="02020400000000000000" pitchFamily="18" charset="-128"/>
                <a:cs typeface="Segoe UI" panose="020B0502040204020203" pitchFamily="34" charset="0"/>
              </a:rPr>
              <a:t>Table. 8. </a:t>
            </a:r>
            <a:r>
              <a:rPr lang="en-US" altLang="ja-JP" sz="1600" b="1" dirty="0">
                <a:latin typeface="Segoe UI" panose="020B0502040204020203" pitchFamily="34" charset="0"/>
                <a:ea typeface="游明朝" panose="02020400000000000000" pitchFamily="18" charset="-128"/>
                <a:cs typeface="Segoe UI" panose="020B0502040204020203" pitchFamily="34" charset="0"/>
              </a:rPr>
              <a:t>Thermal shock tests conditions</a:t>
            </a:r>
            <a:endParaRPr lang="ja-JP" altLang="en-US" sz="1600" b="1" dirty="0">
              <a:latin typeface="Segoe UI" panose="020B0502040204020203" pitchFamily="34" charset="0"/>
              <a:cs typeface="Segoe UI" panose="020B0502040204020203" pitchFamily="34" charset="0"/>
            </a:endParaRPr>
          </a:p>
        </p:txBody>
      </p:sp>
      <p:graphicFrame>
        <p:nvGraphicFramePr>
          <p:cNvPr id="6" name="表 5">
            <a:extLst>
              <a:ext uri="{FF2B5EF4-FFF2-40B4-BE49-F238E27FC236}">
                <a16:creationId xmlns:a16="http://schemas.microsoft.com/office/drawing/2014/main" id="{EDC53160-FEF4-B5F6-C0C8-027695DC714B}"/>
              </a:ext>
            </a:extLst>
          </p:cNvPr>
          <p:cNvGraphicFramePr>
            <a:graphicFrameLocks noGrp="1"/>
          </p:cNvGraphicFramePr>
          <p:nvPr>
            <p:extLst>
              <p:ext uri="{D42A27DB-BD31-4B8C-83A1-F6EECF244321}">
                <p14:modId xmlns:p14="http://schemas.microsoft.com/office/powerpoint/2010/main" val="1731748864"/>
              </p:ext>
            </p:extLst>
          </p:nvPr>
        </p:nvGraphicFramePr>
        <p:xfrm>
          <a:off x="176010" y="2332820"/>
          <a:ext cx="11816297" cy="4328160"/>
        </p:xfrm>
        <a:graphic>
          <a:graphicData uri="http://schemas.openxmlformats.org/drawingml/2006/table">
            <a:tbl>
              <a:tblPr firstRow="1" bandRow="1">
                <a:tableStyleId>{5C22544A-7EE6-4342-B048-85BDC9FD1C3A}</a:tableStyleId>
              </a:tblPr>
              <a:tblGrid>
                <a:gridCol w="1741559">
                  <a:extLst>
                    <a:ext uri="{9D8B030D-6E8A-4147-A177-3AD203B41FA5}">
                      <a16:colId xmlns:a16="http://schemas.microsoft.com/office/drawing/2014/main" val="2118118031"/>
                    </a:ext>
                  </a:extLst>
                </a:gridCol>
                <a:gridCol w="3535363">
                  <a:extLst>
                    <a:ext uri="{9D8B030D-6E8A-4147-A177-3AD203B41FA5}">
                      <a16:colId xmlns:a16="http://schemas.microsoft.com/office/drawing/2014/main" val="2067329525"/>
                    </a:ext>
                  </a:extLst>
                </a:gridCol>
                <a:gridCol w="2111375">
                  <a:extLst>
                    <a:ext uri="{9D8B030D-6E8A-4147-A177-3AD203B41FA5}">
                      <a16:colId xmlns:a16="http://schemas.microsoft.com/office/drawing/2014/main" val="508994659"/>
                    </a:ext>
                  </a:extLst>
                </a:gridCol>
                <a:gridCol w="4428000">
                  <a:extLst>
                    <a:ext uri="{9D8B030D-6E8A-4147-A177-3AD203B41FA5}">
                      <a16:colId xmlns:a16="http://schemas.microsoft.com/office/drawing/2014/main" val="3868128703"/>
                    </a:ext>
                  </a:extLst>
                </a:gridCol>
              </a:tblGrid>
              <a:tr h="370840">
                <a:tc>
                  <a:txBody>
                    <a:bodyPr/>
                    <a:lstStyle/>
                    <a:p>
                      <a:pPr marL="78105" algn="ctr"/>
                      <a:r>
                        <a:rPr lang="en-GB" sz="1600" b="1" dirty="0">
                          <a:solidFill>
                            <a:schemeClr val="bg1"/>
                          </a:solidFill>
                          <a:effectLst/>
                          <a:latin typeface="Times New Roman" panose="02020603050405020304" pitchFamily="18" charset="0"/>
                          <a:ea typeface="游明朝" panose="02020400000000000000" pitchFamily="18" charset="-128"/>
                        </a:rPr>
                        <a:t>Component type</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bg1"/>
                          </a:solidFill>
                          <a:effectLst/>
                          <a:latin typeface="Times New Roman" panose="02020603050405020304" pitchFamily="18" charset="0"/>
                          <a:ea typeface="游明朝" panose="02020400000000000000" pitchFamily="18" charset="-128"/>
                        </a:rPr>
                        <a:t>Conditions</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bg1"/>
                          </a:solidFill>
                          <a:effectLst/>
                          <a:latin typeface="Times New Roman" panose="02020603050405020304" pitchFamily="18" charset="0"/>
                          <a:ea typeface="游明朝" panose="02020400000000000000" pitchFamily="18" charset="-128"/>
                        </a:rPr>
                        <a:t>Characteristic evaluation items</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bg1"/>
                          </a:solidFill>
                          <a:effectLst/>
                          <a:latin typeface="Times New Roman" panose="02020603050405020304" pitchFamily="18" charset="0"/>
                          <a:ea typeface="游明朝" panose="02020400000000000000" pitchFamily="18" charset="-128"/>
                        </a:rPr>
                        <a:t>Criteria</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7181605"/>
                  </a:ext>
                </a:extLst>
              </a:tr>
              <a:tr h="370840">
                <a:tc>
                  <a:txBody>
                    <a:bodyPr/>
                    <a:lstStyle/>
                    <a:p>
                      <a:pPr algn="l"/>
                      <a:r>
                        <a:rPr lang="en-GB" sz="1400">
                          <a:effectLst/>
                          <a:latin typeface="Times New Roman" panose="02020603050405020304" pitchFamily="18" charset="0"/>
                          <a:ea typeface="游明朝" panose="02020400000000000000" pitchFamily="18" charset="-128"/>
                        </a:rPr>
                        <a:t>Polymer tantalum capacitor</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lang="en-GB" sz="1400" dirty="0">
                          <a:solidFill>
                            <a:srgbClr val="000000"/>
                          </a:solidFill>
                          <a:effectLst/>
                          <a:latin typeface="Times New Roman" panose="02020603050405020304" pitchFamily="18" charset="0"/>
                          <a:ea typeface="游明朝" panose="02020400000000000000" pitchFamily="18" charset="-128"/>
                        </a:rPr>
                        <a:t>-Test method: </a:t>
                      </a:r>
                      <a:r>
                        <a:rPr lang="en-GB" sz="1400" b="1" u="sng" dirty="0">
                          <a:solidFill>
                            <a:srgbClr val="FF0000"/>
                          </a:solidFill>
                          <a:effectLst/>
                          <a:latin typeface="Times New Roman" panose="02020603050405020304" pitchFamily="18" charset="0"/>
                          <a:ea typeface="游明朝" panose="02020400000000000000" pitchFamily="18" charset="-128"/>
                        </a:rPr>
                        <a:t>MIL-STD-202, TM107</a:t>
                      </a:r>
                      <a:endParaRPr lang="ja-JP" sz="1400" b="1" u="sng"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-Test cycles:</a:t>
                      </a:r>
                      <a:endParaRPr lang="ja-JP" sz="1400" dirty="0">
                        <a:effectLst/>
                        <a:latin typeface="Times New Roman" panose="02020603050405020304" pitchFamily="18" charset="0"/>
                        <a:ea typeface="游明朝" panose="02020400000000000000" pitchFamily="18" charset="-128"/>
                      </a:endParaRPr>
                    </a:p>
                    <a:p>
                      <a:pPr indent="63500" algn="l"/>
                      <a:r>
                        <a:rPr lang="en-GB" sz="1400" dirty="0">
                          <a:solidFill>
                            <a:srgbClr val="000000"/>
                          </a:solidFill>
                          <a:effectLst/>
                          <a:latin typeface="Times New Roman" panose="02020603050405020304" pitchFamily="18" charset="0"/>
                          <a:ea typeface="游明朝" panose="02020400000000000000" pitchFamily="18" charset="-128"/>
                        </a:rPr>
                        <a:t> -40℃(30min) → R.T.(5min) → +100℃(30min), 1000cycles</a:t>
                      </a:r>
                      <a:endParaRPr lang="ja-JP" sz="1400" dirty="0">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a:t>
                      </a:r>
                      <a:r>
                        <a:rPr lang="en-GB" sz="1400" b="1" dirty="0">
                          <a:solidFill>
                            <a:srgbClr val="FF0000"/>
                          </a:solidFill>
                          <a:effectLst/>
                          <a:latin typeface="Times New Roman" panose="02020603050405020304" pitchFamily="18" charset="0"/>
                          <a:ea typeface="游明朝" panose="02020400000000000000" pitchFamily="18" charset="-128"/>
                        </a:rPr>
                        <a:t>Characterization: Pre, 100, 300, 500, 1000cycles</a:t>
                      </a:r>
                      <a:endParaRPr lang="ja-JP" sz="1400" b="1"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-Capacitance (Cap.)</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-Dissipation factor (</a:t>
                      </a:r>
                      <a:r>
                        <a:rPr lang="en-GB" sz="1400" dirty="0" err="1">
                          <a:solidFill>
                            <a:srgbClr val="FF0000"/>
                          </a:solidFill>
                          <a:effectLst/>
                          <a:latin typeface="Times New Roman" panose="02020603050405020304" pitchFamily="18" charset="0"/>
                          <a:ea typeface="游明朝" panose="02020400000000000000" pitchFamily="18" charset="-128"/>
                        </a:rPr>
                        <a:t>tanδ</a:t>
                      </a:r>
                      <a:r>
                        <a:rPr lang="en-GB" sz="1400" dirty="0">
                          <a:solidFill>
                            <a:srgbClr val="FF0000"/>
                          </a:solidFill>
                          <a:effectLst/>
                          <a:latin typeface="Times New Roman" panose="02020603050405020304" pitchFamily="18" charset="0"/>
                          <a:ea typeface="游明朝" panose="02020400000000000000" pitchFamily="18" charset="-128"/>
                        </a:rPr>
                        <a:t>)</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-leakage current</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solidFill>
                            <a:srgbClr val="000000"/>
                          </a:solidFill>
                          <a:effectLst/>
                          <a:latin typeface="Times New Roman" panose="02020603050405020304" pitchFamily="18" charset="0"/>
                          <a:ea typeface="游明朝" panose="02020400000000000000" pitchFamily="18" charset="-128"/>
                        </a:rPr>
                        <a:t>-Capacitance: w</a:t>
                      </a:r>
                      <a:r>
                        <a:rPr lang="en-US" sz="1400">
                          <a:solidFill>
                            <a:srgbClr val="000000"/>
                          </a:solidFill>
                          <a:effectLst/>
                          <a:latin typeface="Times New Roman" panose="02020603050405020304" pitchFamily="18" charset="0"/>
                          <a:ea typeface="游明朝" panose="02020400000000000000" pitchFamily="18" charset="-128"/>
                        </a:rPr>
                        <a:t>ithin ±10% of initial value</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-Dissipation factor: 0.15 or less</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-leakage current: 450μA or less</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4703351"/>
                  </a:ext>
                </a:extLst>
              </a:tr>
              <a:tr h="370840">
                <a:tc>
                  <a:txBody>
                    <a:bodyPr/>
                    <a:lstStyle/>
                    <a:p>
                      <a:pPr algn="l"/>
                      <a:r>
                        <a:rPr lang="en-GB" sz="1400">
                          <a:effectLst/>
                          <a:latin typeface="Times New Roman" panose="02020603050405020304" pitchFamily="18" charset="0"/>
                          <a:ea typeface="游明朝" panose="02020400000000000000" pitchFamily="18" charset="-128"/>
                        </a:rPr>
                        <a:t>Stacked metallized film chip capacitor</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-Capacitance (Cap.)</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-Dissipation factor (</a:t>
                      </a:r>
                      <a:r>
                        <a:rPr lang="en-GB" sz="1400" dirty="0" err="1">
                          <a:solidFill>
                            <a:srgbClr val="FF0000"/>
                          </a:solidFill>
                          <a:effectLst/>
                          <a:latin typeface="Times New Roman" panose="02020603050405020304" pitchFamily="18" charset="0"/>
                          <a:ea typeface="游明朝" panose="02020400000000000000" pitchFamily="18" charset="-128"/>
                        </a:rPr>
                        <a:t>tanδ</a:t>
                      </a:r>
                      <a:r>
                        <a:rPr lang="en-GB" sz="1400" dirty="0">
                          <a:solidFill>
                            <a:srgbClr val="FF0000"/>
                          </a:solidFill>
                          <a:effectLst/>
                          <a:latin typeface="Times New Roman" panose="02020603050405020304" pitchFamily="18" charset="0"/>
                          <a:ea typeface="游明朝" panose="02020400000000000000" pitchFamily="18" charset="-128"/>
                        </a:rPr>
                        <a:t>)</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-Insulation resistance (IR)</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solidFill>
                            <a:srgbClr val="000000"/>
                          </a:solidFill>
                          <a:effectLst/>
                          <a:latin typeface="Times New Roman" panose="02020603050405020304" pitchFamily="18" charset="0"/>
                          <a:ea typeface="游明朝" panose="02020400000000000000" pitchFamily="18" charset="-128"/>
                        </a:rPr>
                        <a:t>-Capacitance: w</a:t>
                      </a:r>
                      <a:r>
                        <a:rPr lang="en-US" sz="1400">
                          <a:solidFill>
                            <a:srgbClr val="000000"/>
                          </a:solidFill>
                          <a:effectLst/>
                          <a:latin typeface="Times New Roman" panose="02020603050405020304" pitchFamily="18" charset="0"/>
                          <a:ea typeface="游明朝" panose="02020400000000000000" pitchFamily="18" charset="-128"/>
                        </a:rPr>
                        <a:t>ithin ±5% of initial value</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-Dissipation factor: 0.012 or less</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a:t>
                      </a:r>
                      <a:r>
                        <a:rPr lang="en-GB" sz="1400">
                          <a:solidFill>
                            <a:srgbClr val="000000"/>
                          </a:solidFill>
                          <a:effectLst/>
                          <a:latin typeface="Times New Roman" panose="02020603050405020304" pitchFamily="18" charset="0"/>
                          <a:ea typeface="游明朝" panose="02020400000000000000" pitchFamily="18" charset="-128"/>
                        </a:rPr>
                        <a:t> Insulation resistance</a:t>
                      </a:r>
                      <a:r>
                        <a:rPr lang="en-US" sz="1400">
                          <a:solidFill>
                            <a:srgbClr val="000000"/>
                          </a:solidFill>
                          <a:effectLst/>
                          <a:latin typeface="Times New Roman" panose="02020603050405020304" pitchFamily="18" charset="0"/>
                          <a:ea typeface="游明朝" panose="02020400000000000000" pitchFamily="18" charset="-128"/>
                        </a:rPr>
                        <a:t>: 1500MΩ or more</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599605"/>
                  </a:ext>
                </a:extLst>
              </a:tr>
              <a:tr h="370840">
                <a:tc>
                  <a:txBody>
                    <a:bodyPr/>
                    <a:lstStyle/>
                    <a:p>
                      <a:pPr algn="l"/>
                      <a:r>
                        <a:rPr lang="en-GB" sz="1400">
                          <a:effectLst/>
                          <a:latin typeface="Times New Roman" panose="02020603050405020304" pitchFamily="18" charset="0"/>
                          <a:ea typeface="游明朝" panose="02020400000000000000" pitchFamily="18" charset="-128"/>
                        </a:rPr>
                        <a:t>Solid-state battery</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000000"/>
                          </a:solidFill>
                          <a:effectLst/>
                          <a:latin typeface="Times New Roman" panose="02020603050405020304" pitchFamily="18" charset="0"/>
                          <a:ea typeface="游明朝" panose="02020400000000000000" pitchFamily="18" charset="-128"/>
                        </a:rPr>
                        <a:t>-Test method: </a:t>
                      </a:r>
                      <a:r>
                        <a:rPr lang="en-GB" sz="1400" b="1" u="sng" dirty="0">
                          <a:solidFill>
                            <a:srgbClr val="FF0000"/>
                          </a:solidFill>
                          <a:effectLst/>
                          <a:latin typeface="Times New Roman" panose="02020603050405020304" pitchFamily="18" charset="0"/>
                          <a:ea typeface="游明朝" panose="02020400000000000000" pitchFamily="18" charset="-128"/>
                        </a:rPr>
                        <a:t>MIL-STD-202, TM107</a:t>
                      </a:r>
                      <a:endParaRPr lang="ja-JP" sz="1400" b="1" u="sng"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-Test cycles:</a:t>
                      </a:r>
                      <a:endParaRPr lang="ja-JP" sz="1400" dirty="0">
                        <a:effectLst/>
                        <a:latin typeface="Times New Roman" panose="02020603050405020304" pitchFamily="18" charset="0"/>
                        <a:ea typeface="游明朝" panose="02020400000000000000" pitchFamily="18" charset="-128"/>
                      </a:endParaRPr>
                    </a:p>
                    <a:p>
                      <a:pPr indent="63500" algn="l"/>
                      <a:r>
                        <a:rPr lang="en-GB" sz="1400" dirty="0">
                          <a:solidFill>
                            <a:srgbClr val="000000"/>
                          </a:solidFill>
                          <a:effectLst/>
                          <a:latin typeface="Times New Roman" panose="02020603050405020304" pitchFamily="18" charset="0"/>
                          <a:ea typeface="游明朝" panose="02020400000000000000" pitchFamily="18" charset="-128"/>
                        </a:rPr>
                        <a:t> -20℃(30min) → R.T.(5min) → +80℃(30min), 1000cycles</a:t>
                      </a:r>
                      <a:endParaRPr lang="ja-JP" sz="1400" dirty="0">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a:t>
                      </a:r>
                      <a:r>
                        <a:rPr lang="en-GB" sz="1400" b="1" u="sng" dirty="0">
                          <a:solidFill>
                            <a:srgbClr val="FF0000"/>
                          </a:solidFill>
                          <a:effectLst/>
                          <a:latin typeface="Times New Roman" panose="02020603050405020304" pitchFamily="18" charset="0"/>
                          <a:ea typeface="游明朝" panose="02020400000000000000" pitchFamily="18" charset="-128"/>
                        </a:rPr>
                        <a:t>Characterization: Pre, 100, 300, 500, 1000cycles</a:t>
                      </a:r>
                      <a:endParaRPr lang="ja-JP" sz="1400" b="1" u="sng"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-discharge capacity</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solidFill>
                            <a:srgbClr val="000000"/>
                          </a:solidFill>
                          <a:effectLst/>
                          <a:latin typeface="Times New Roman" panose="02020603050405020304" pitchFamily="18" charset="0"/>
                          <a:ea typeface="游明朝" panose="02020400000000000000" pitchFamily="18" charset="-128"/>
                        </a:rPr>
                        <a:t>-discharge capacity: N/A(Charge/discharge characteristic data acquisition only)</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17017"/>
                  </a:ext>
                </a:extLst>
              </a:tr>
              <a:tr h="370840">
                <a:tc>
                  <a:txBody>
                    <a:bodyPr/>
                    <a:lstStyle/>
                    <a:p>
                      <a:pPr algn="l"/>
                      <a:r>
                        <a:rPr lang="en-GB" sz="1400">
                          <a:effectLst/>
                          <a:latin typeface="Times New Roman" panose="02020603050405020304" pitchFamily="18" charset="0"/>
                          <a:ea typeface="游明朝" panose="02020400000000000000" pitchFamily="18" charset="-128"/>
                        </a:rPr>
                        <a:t>Voltage-controlled crystal oscillator</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000000"/>
                          </a:solidFill>
                          <a:effectLst/>
                          <a:latin typeface="Times New Roman" panose="02020603050405020304" pitchFamily="18" charset="0"/>
                          <a:ea typeface="游明朝" panose="02020400000000000000" pitchFamily="18" charset="-128"/>
                        </a:rPr>
                        <a:t>-Test method: </a:t>
                      </a:r>
                      <a:r>
                        <a:rPr lang="en-GB" sz="1400" b="1" u="sng" dirty="0">
                          <a:solidFill>
                            <a:srgbClr val="FF0000"/>
                          </a:solidFill>
                          <a:effectLst/>
                          <a:latin typeface="Times New Roman" panose="02020603050405020304" pitchFamily="18" charset="0"/>
                          <a:ea typeface="游明朝" panose="02020400000000000000" pitchFamily="18" charset="-128"/>
                        </a:rPr>
                        <a:t>MIL-STD-202, TM107</a:t>
                      </a:r>
                      <a:endParaRPr lang="ja-JP" sz="1400" b="1" u="sng"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-Test cycles:</a:t>
                      </a:r>
                      <a:endParaRPr lang="ja-JP" sz="1400" dirty="0">
                        <a:effectLst/>
                        <a:latin typeface="Times New Roman" panose="02020603050405020304" pitchFamily="18" charset="0"/>
                        <a:ea typeface="游明朝" panose="02020400000000000000" pitchFamily="18" charset="-128"/>
                      </a:endParaRPr>
                    </a:p>
                    <a:p>
                      <a:pPr indent="63500" algn="l"/>
                      <a:r>
                        <a:rPr lang="en-GB" sz="1400" dirty="0">
                          <a:solidFill>
                            <a:srgbClr val="000000"/>
                          </a:solidFill>
                          <a:effectLst/>
                          <a:latin typeface="Times New Roman" panose="02020603050405020304" pitchFamily="18" charset="0"/>
                          <a:ea typeface="游明朝" panose="02020400000000000000" pitchFamily="18" charset="-128"/>
                        </a:rPr>
                        <a:t> -40℃(30min) → R.T.(5min) → +100℃(30min), 1000cycles</a:t>
                      </a:r>
                      <a:endParaRPr lang="ja-JP" sz="1400" dirty="0">
                        <a:effectLst/>
                        <a:latin typeface="Times New Roman" panose="02020603050405020304" pitchFamily="18" charset="0"/>
                        <a:ea typeface="游明朝" panose="02020400000000000000" pitchFamily="18" charset="-128"/>
                      </a:endParaRPr>
                    </a:p>
                    <a:p>
                      <a:pPr marL="836930" indent="-836930" algn="l"/>
                      <a:r>
                        <a:rPr lang="en-GB" sz="1400" dirty="0">
                          <a:solidFill>
                            <a:srgbClr val="000000"/>
                          </a:solidFill>
                          <a:effectLst/>
                          <a:latin typeface="Times New Roman" panose="02020603050405020304" pitchFamily="18" charset="0"/>
                          <a:ea typeface="游明朝" panose="02020400000000000000" pitchFamily="18" charset="-128"/>
                        </a:rPr>
                        <a:t>-</a:t>
                      </a:r>
                      <a:r>
                        <a:rPr lang="en-GB" sz="1400" b="1" u="sng" dirty="0">
                          <a:solidFill>
                            <a:srgbClr val="FF0000"/>
                          </a:solidFill>
                          <a:effectLst/>
                          <a:latin typeface="Times New Roman" panose="02020603050405020304" pitchFamily="18" charset="0"/>
                          <a:ea typeface="游明朝" panose="02020400000000000000" pitchFamily="18" charset="-128"/>
                        </a:rPr>
                        <a:t>Characterization: Pre, 100, 300, 500, 1000cycles</a:t>
                      </a:r>
                      <a:endParaRPr lang="ja-JP" sz="1400" b="1" u="sng"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-Output frequency</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-Current consumption</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000000"/>
                          </a:solidFill>
                          <a:effectLst/>
                          <a:latin typeface="Times New Roman" panose="02020603050405020304" pitchFamily="18" charset="0"/>
                          <a:ea typeface="游明朝" panose="02020400000000000000" pitchFamily="18" charset="-128"/>
                        </a:rPr>
                        <a:t>-Output Frequency (</a:t>
                      </a:r>
                      <a:r>
                        <a:rPr lang="en-GB" sz="1400" dirty="0" err="1">
                          <a:solidFill>
                            <a:srgbClr val="000000"/>
                          </a:solidFill>
                          <a:effectLst/>
                          <a:latin typeface="Times New Roman" panose="02020603050405020304" pitchFamily="18" charset="0"/>
                          <a:ea typeface="游明朝" panose="02020400000000000000" pitchFamily="18" charset="-128"/>
                        </a:rPr>
                        <a:t>Δf</a:t>
                      </a:r>
                      <a:r>
                        <a:rPr lang="en-GB" sz="1400" dirty="0">
                          <a:solidFill>
                            <a:srgbClr val="000000"/>
                          </a:solidFill>
                          <a:effectLst/>
                          <a:latin typeface="Times New Roman" panose="02020603050405020304" pitchFamily="18" charset="0"/>
                          <a:ea typeface="游明朝" panose="02020400000000000000" pitchFamily="18" charset="-128"/>
                        </a:rPr>
                        <a:t>/f): ±50 ppm</a:t>
                      </a:r>
                      <a:endParaRPr lang="ja-JP" sz="1400" dirty="0">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-Current consumption: Maximum 2x the nominal value</a:t>
                      </a:r>
                      <a:endParaRPr lang="ja-JP" sz="1400" dirty="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6535130"/>
                  </a:ext>
                </a:extLst>
              </a:tr>
            </a:tbl>
          </a:graphicData>
        </a:graphic>
      </p:graphicFrame>
    </p:spTree>
    <p:extLst>
      <p:ext uri="{BB962C8B-B14F-4D97-AF65-F5344CB8AC3E}">
        <p14:creationId xmlns:p14="http://schemas.microsoft.com/office/powerpoint/2010/main" val="1227114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a:xfrm>
            <a:off x="11784632" y="6660980"/>
            <a:ext cx="407367" cy="187075"/>
          </a:xfrm>
        </p:spPr>
        <p:txBody>
          <a:bodyPr/>
          <a:lstStyle/>
          <a:p>
            <a:fld id="{C3FE6058-E59A-4B34-97E6-CA587680EFB6}" type="slidenum">
              <a:rPr kumimoji="1" lang="ja-JP" altLang="en-US" smtClean="0"/>
              <a:t>33</a:t>
            </a:fld>
            <a:endParaRPr kumimoji="1" lang="ja-JP" altLang="en-US" dirty="0"/>
          </a:p>
        </p:txBody>
      </p:sp>
      <p:sp>
        <p:nvSpPr>
          <p:cNvPr id="3" name="Rectangle 5">
            <a:extLst>
              <a:ext uri="{FF2B5EF4-FFF2-40B4-BE49-F238E27FC236}">
                <a16:creationId xmlns:a16="http://schemas.microsoft.com/office/drawing/2014/main" id="{4E0D08DA-2275-4776-B67B-6C1859476184}"/>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3507714"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Test conditions (cont’d)</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176018" y="1209259"/>
            <a:ext cx="11892400" cy="707886"/>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We conducted thermal environment tests under the test conditions shown in Table 7(Thermal shock tests) and Table 9(Ion migration tests).</a:t>
            </a:r>
            <a:endParaRPr lang="en-US" altLang="ja-JP" sz="1600" b="1" dirty="0">
              <a:solidFill>
                <a:srgbClr val="002060"/>
              </a:solidFill>
              <a:latin typeface="Segoe UI" panose="020B0502040204020203" pitchFamily="34" charset="0"/>
              <a:cs typeface="Segoe UI" panose="020B0502040204020203" pitchFamily="34" charset="0"/>
            </a:endParaRP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3976922" y="1994266"/>
            <a:ext cx="4238156" cy="338554"/>
          </a:xfrm>
          <a:prstGeom prst="rect">
            <a:avLst/>
          </a:prstGeom>
          <a:solidFill>
            <a:schemeClr val="bg1"/>
          </a:solidFill>
        </p:spPr>
        <p:txBody>
          <a:bodyPr wrap="square">
            <a:spAutoFit/>
          </a:bodyPr>
          <a:lstStyle/>
          <a:p>
            <a:r>
              <a:rPr lang="en-GB" altLang="ja-JP" sz="1600" b="1" dirty="0">
                <a:effectLst/>
                <a:latin typeface="Segoe UI" panose="020B0502040204020203" pitchFamily="34" charset="0"/>
                <a:ea typeface="游明朝" panose="02020400000000000000" pitchFamily="18" charset="-128"/>
                <a:cs typeface="Segoe UI" panose="020B0502040204020203" pitchFamily="34" charset="0"/>
              </a:rPr>
              <a:t>Table. 9. </a:t>
            </a:r>
            <a:r>
              <a:rPr lang="en-US" altLang="ja-JP" sz="1600" b="1" dirty="0">
                <a:latin typeface="Segoe UI" panose="020B0502040204020203" pitchFamily="34" charset="0"/>
                <a:ea typeface="游明朝" panose="02020400000000000000" pitchFamily="18" charset="-128"/>
                <a:cs typeface="Segoe UI" panose="020B0502040204020203" pitchFamily="34" charset="0"/>
              </a:rPr>
              <a:t>Ion migration tests conditions</a:t>
            </a:r>
            <a:endParaRPr lang="ja-JP" altLang="en-US" sz="1600" b="1" dirty="0">
              <a:latin typeface="Segoe UI" panose="020B0502040204020203" pitchFamily="34" charset="0"/>
              <a:cs typeface="Segoe UI" panose="020B0502040204020203" pitchFamily="34" charset="0"/>
            </a:endParaRPr>
          </a:p>
        </p:txBody>
      </p:sp>
      <p:graphicFrame>
        <p:nvGraphicFramePr>
          <p:cNvPr id="6" name="表 5">
            <a:extLst>
              <a:ext uri="{FF2B5EF4-FFF2-40B4-BE49-F238E27FC236}">
                <a16:creationId xmlns:a16="http://schemas.microsoft.com/office/drawing/2014/main" id="{EDC53160-FEF4-B5F6-C0C8-027695DC714B}"/>
              </a:ext>
            </a:extLst>
          </p:cNvPr>
          <p:cNvGraphicFramePr>
            <a:graphicFrameLocks noGrp="1"/>
          </p:cNvGraphicFramePr>
          <p:nvPr>
            <p:extLst>
              <p:ext uri="{D42A27DB-BD31-4B8C-83A1-F6EECF244321}">
                <p14:modId xmlns:p14="http://schemas.microsoft.com/office/powerpoint/2010/main" val="2552008278"/>
              </p:ext>
            </p:extLst>
          </p:nvPr>
        </p:nvGraphicFramePr>
        <p:xfrm>
          <a:off x="104508" y="2332820"/>
          <a:ext cx="11982984" cy="4328160"/>
        </p:xfrm>
        <a:graphic>
          <a:graphicData uri="http://schemas.openxmlformats.org/drawingml/2006/table">
            <a:tbl>
              <a:tblPr firstRow="1" bandRow="1">
                <a:tableStyleId>{5C22544A-7EE6-4342-B048-85BDC9FD1C3A}</a:tableStyleId>
              </a:tblPr>
              <a:tblGrid>
                <a:gridCol w="1741559">
                  <a:extLst>
                    <a:ext uri="{9D8B030D-6E8A-4147-A177-3AD203B41FA5}">
                      <a16:colId xmlns:a16="http://schemas.microsoft.com/office/drawing/2014/main" val="2118118031"/>
                    </a:ext>
                  </a:extLst>
                </a:gridCol>
                <a:gridCol w="3702050">
                  <a:extLst>
                    <a:ext uri="{9D8B030D-6E8A-4147-A177-3AD203B41FA5}">
                      <a16:colId xmlns:a16="http://schemas.microsoft.com/office/drawing/2014/main" val="2067329525"/>
                    </a:ext>
                  </a:extLst>
                </a:gridCol>
                <a:gridCol w="2111375">
                  <a:extLst>
                    <a:ext uri="{9D8B030D-6E8A-4147-A177-3AD203B41FA5}">
                      <a16:colId xmlns:a16="http://schemas.microsoft.com/office/drawing/2014/main" val="508994659"/>
                    </a:ext>
                  </a:extLst>
                </a:gridCol>
                <a:gridCol w="4428000">
                  <a:extLst>
                    <a:ext uri="{9D8B030D-6E8A-4147-A177-3AD203B41FA5}">
                      <a16:colId xmlns:a16="http://schemas.microsoft.com/office/drawing/2014/main" val="3868128703"/>
                    </a:ext>
                  </a:extLst>
                </a:gridCol>
              </a:tblGrid>
              <a:tr h="370840">
                <a:tc>
                  <a:txBody>
                    <a:bodyPr/>
                    <a:lstStyle/>
                    <a:p>
                      <a:pPr marL="78105" algn="ctr"/>
                      <a:r>
                        <a:rPr lang="en-GB" sz="1600" b="1" dirty="0">
                          <a:solidFill>
                            <a:schemeClr val="bg1"/>
                          </a:solidFill>
                          <a:effectLst/>
                          <a:latin typeface="Times New Roman" panose="02020603050405020304" pitchFamily="18" charset="0"/>
                          <a:ea typeface="游明朝" panose="02020400000000000000" pitchFamily="18" charset="-128"/>
                        </a:rPr>
                        <a:t>Component type</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bg1"/>
                          </a:solidFill>
                          <a:effectLst/>
                          <a:latin typeface="Times New Roman" panose="02020603050405020304" pitchFamily="18" charset="0"/>
                          <a:ea typeface="游明朝" panose="02020400000000000000" pitchFamily="18" charset="-128"/>
                        </a:rPr>
                        <a:t>Conditions</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bg1"/>
                          </a:solidFill>
                          <a:effectLst/>
                          <a:latin typeface="Times New Roman" panose="02020603050405020304" pitchFamily="18" charset="0"/>
                          <a:ea typeface="游明朝" panose="02020400000000000000" pitchFamily="18" charset="-128"/>
                        </a:rPr>
                        <a:t>Characteristic evaluation items</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solidFill>
                            <a:schemeClr val="bg1"/>
                          </a:solidFill>
                          <a:effectLst/>
                          <a:latin typeface="Times New Roman" panose="02020603050405020304" pitchFamily="18" charset="0"/>
                          <a:ea typeface="游明朝" panose="02020400000000000000" pitchFamily="18" charset="-128"/>
                        </a:rPr>
                        <a:t>Criteria</a:t>
                      </a:r>
                      <a:endParaRPr lang="ja-JP" sz="1800" dirty="0">
                        <a:solidFill>
                          <a:schemeClr val="bg1"/>
                        </a:solidFill>
                        <a:effectLst/>
                        <a:latin typeface="Times New Roman" panose="02020603050405020304" pitchFamily="18" charset="0"/>
                        <a:ea typeface="游明朝" panose="02020400000000000000" pitchFamily="18" charset="-128"/>
                      </a:endParaRP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7181605"/>
                  </a:ext>
                </a:extLst>
              </a:tr>
              <a:tr h="370840">
                <a:tc>
                  <a:txBody>
                    <a:bodyPr/>
                    <a:lstStyle/>
                    <a:p>
                      <a:pPr algn="l"/>
                      <a:r>
                        <a:rPr lang="en-GB" sz="1400">
                          <a:effectLst/>
                          <a:latin typeface="Times New Roman" panose="02020603050405020304" pitchFamily="18" charset="0"/>
                          <a:ea typeface="游明朝" panose="02020400000000000000" pitchFamily="18" charset="-128"/>
                        </a:rPr>
                        <a:t>Polymer tantalum capacitor</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lang="en-GB" sz="1400" b="1" u="sng" dirty="0">
                          <a:solidFill>
                            <a:srgbClr val="FF0000"/>
                          </a:solidFill>
                          <a:effectLst/>
                          <a:latin typeface="Times New Roman" panose="02020603050405020304" pitchFamily="18" charset="0"/>
                          <a:ea typeface="游明朝" panose="02020400000000000000" pitchFamily="18" charset="-128"/>
                        </a:rPr>
                        <a:t>-Temperature: +85℃</a:t>
                      </a:r>
                      <a:endParaRPr lang="ja-JP" sz="1400" b="1" u="sng" dirty="0">
                        <a:solidFill>
                          <a:srgbClr val="FF0000"/>
                        </a:solidFill>
                        <a:effectLst/>
                        <a:latin typeface="Times New Roman" panose="02020603050405020304" pitchFamily="18" charset="0"/>
                        <a:ea typeface="游明朝" panose="02020400000000000000" pitchFamily="18" charset="-128"/>
                      </a:endParaRPr>
                    </a:p>
                    <a:p>
                      <a:pPr algn="l"/>
                      <a:r>
                        <a:rPr lang="en-GB" sz="1400" b="1" u="sng" dirty="0">
                          <a:solidFill>
                            <a:srgbClr val="FF0000"/>
                          </a:solidFill>
                          <a:effectLst/>
                          <a:latin typeface="Times New Roman" panose="02020603050405020304" pitchFamily="18" charset="0"/>
                          <a:ea typeface="游明朝" panose="02020400000000000000" pitchFamily="18" charset="-128"/>
                        </a:rPr>
                        <a:t>-Test Time: 2000hours</a:t>
                      </a:r>
                      <a:endParaRPr lang="ja-JP" sz="1400" b="1" u="sng"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-Vias: 10V(static)</a:t>
                      </a:r>
                      <a:endParaRPr lang="ja-JP" sz="1400" dirty="0">
                        <a:effectLst/>
                        <a:latin typeface="Times New Roman" panose="02020603050405020304" pitchFamily="18" charset="0"/>
                        <a:ea typeface="游明朝" panose="02020400000000000000" pitchFamily="18" charset="-128"/>
                      </a:endParaRPr>
                    </a:p>
                    <a:p>
                      <a:pPr marL="521335" indent="-521335" algn="l"/>
                      <a:r>
                        <a:rPr lang="en-GB" sz="1400" b="1" u="sng" dirty="0">
                          <a:solidFill>
                            <a:srgbClr val="FF0000"/>
                          </a:solidFill>
                          <a:effectLst/>
                          <a:latin typeface="Times New Roman" panose="02020603050405020304" pitchFamily="18" charset="0"/>
                          <a:ea typeface="游明朝" panose="02020400000000000000" pitchFamily="18" charset="-128"/>
                        </a:rPr>
                        <a:t>-Characterization: Pre, 240, 500, 1000, 2000hours</a:t>
                      </a:r>
                      <a:endParaRPr lang="ja-JP" sz="1400" b="1" u="sng" dirty="0">
                        <a:solidFill>
                          <a:srgbClr val="FF0000"/>
                        </a:solidFill>
                        <a:effectLst/>
                        <a:latin typeface="Times New Roman" panose="02020603050405020304" pitchFamily="18" charset="0"/>
                        <a:ea typeface="游明朝" panose="02020400000000000000" pitchFamily="18" charset="-128"/>
                      </a:endParaRPr>
                    </a:p>
                    <a:p>
                      <a:pPr marL="521335" indent="-521335" algn="l"/>
                      <a:r>
                        <a:rPr lang="en-GB" sz="1400" dirty="0">
                          <a:solidFill>
                            <a:srgbClr val="000000"/>
                          </a:solidFill>
                          <a:effectLst/>
                          <a:latin typeface="Times New Roman" panose="02020603050405020304" pitchFamily="18" charset="0"/>
                          <a:ea typeface="游明朝" panose="02020400000000000000" pitchFamily="18" charset="-128"/>
                        </a:rPr>
                        <a:t> </a:t>
                      </a:r>
                      <a:endParaRPr lang="ja-JP" sz="1400" dirty="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-Capacitance (Cap.)</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-Dissipation factor (</a:t>
                      </a:r>
                      <a:r>
                        <a:rPr lang="en-GB" sz="1400" dirty="0" err="1">
                          <a:solidFill>
                            <a:srgbClr val="FF0000"/>
                          </a:solidFill>
                          <a:effectLst/>
                          <a:latin typeface="Times New Roman" panose="02020603050405020304" pitchFamily="18" charset="0"/>
                          <a:ea typeface="游明朝" panose="02020400000000000000" pitchFamily="18" charset="-128"/>
                        </a:rPr>
                        <a:t>tanδ</a:t>
                      </a:r>
                      <a:r>
                        <a:rPr lang="en-GB" sz="1400" dirty="0">
                          <a:solidFill>
                            <a:srgbClr val="FF0000"/>
                          </a:solidFill>
                          <a:effectLst/>
                          <a:latin typeface="Times New Roman" panose="02020603050405020304" pitchFamily="18" charset="0"/>
                          <a:ea typeface="游明朝" panose="02020400000000000000" pitchFamily="18" charset="-128"/>
                        </a:rPr>
                        <a:t>)</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-leakage current</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solidFill>
                            <a:srgbClr val="000000"/>
                          </a:solidFill>
                          <a:effectLst/>
                          <a:latin typeface="Times New Roman" panose="02020603050405020304" pitchFamily="18" charset="0"/>
                          <a:ea typeface="游明朝" panose="02020400000000000000" pitchFamily="18" charset="-128"/>
                        </a:rPr>
                        <a:t>-Capacitance: w</a:t>
                      </a:r>
                      <a:r>
                        <a:rPr lang="en-US" sz="1400">
                          <a:solidFill>
                            <a:srgbClr val="000000"/>
                          </a:solidFill>
                          <a:effectLst/>
                          <a:latin typeface="Times New Roman" panose="02020603050405020304" pitchFamily="18" charset="0"/>
                          <a:ea typeface="游明朝" panose="02020400000000000000" pitchFamily="18" charset="-128"/>
                        </a:rPr>
                        <a:t>ithin ±10% of initial value</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-Dissipation factor: 0.15 or less</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-leakage current: 450μA or less</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4703351"/>
                  </a:ext>
                </a:extLst>
              </a:tr>
              <a:tr h="370840">
                <a:tc>
                  <a:txBody>
                    <a:bodyPr/>
                    <a:lstStyle/>
                    <a:p>
                      <a:pPr algn="l"/>
                      <a:r>
                        <a:rPr lang="en-GB" sz="1400">
                          <a:effectLst/>
                          <a:latin typeface="Times New Roman" panose="02020603050405020304" pitchFamily="18" charset="0"/>
                          <a:ea typeface="游明朝" panose="02020400000000000000" pitchFamily="18" charset="-128"/>
                        </a:rPr>
                        <a:t>Stacked metallized film chip capacitor</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-Capacitance (Cap.)</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-Dissipation factor (</a:t>
                      </a:r>
                      <a:r>
                        <a:rPr lang="en-GB" sz="1400" dirty="0" err="1">
                          <a:solidFill>
                            <a:srgbClr val="FF0000"/>
                          </a:solidFill>
                          <a:effectLst/>
                          <a:latin typeface="Times New Roman" panose="02020603050405020304" pitchFamily="18" charset="0"/>
                          <a:ea typeface="游明朝" panose="02020400000000000000" pitchFamily="18" charset="-128"/>
                        </a:rPr>
                        <a:t>tanδ</a:t>
                      </a:r>
                      <a:r>
                        <a:rPr lang="en-GB" sz="1400" dirty="0">
                          <a:solidFill>
                            <a:srgbClr val="FF0000"/>
                          </a:solidFill>
                          <a:effectLst/>
                          <a:latin typeface="Times New Roman" panose="02020603050405020304" pitchFamily="18" charset="0"/>
                          <a:ea typeface="游明朝" panose="02020400000000000000" pitchFamily="18" charset="-128"/>
                        </a:rPr>
                        <a:t>)</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-Insulation resistance (IR)</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solidFill>
                            <a:srgbClr val="000000"/>
                          </a:solidFill>
                          <a:effectLst/>
                          <a:latin typeface="Times New Roman" panose="02020603050405020304" pitchFamily="18" charset="0"/>
                          <a:ea typeface="游明朝" panose="02020400000000000000" pitchFamily="18" charset="-128"/>
                        </a:rPr>
                        <a:t>-Capacitance: w</a:t>
                      </a:r>
                      <a:r>
                        <a:rPr lang="en-US" sz="1400">
                          <a:solidFill>
                            <a:srgbClr val="000000"/>
                          </a:solidFill>
                          <a:effectLst/>
                          <a:latin typeface="Times New Roman" panose="02020603050405020304" pitchFamily="18" charset="0"/>
                          <a:ea typeface="游明朝" panose="02020400000000000000" pitchFamily="18" charset="-128"/>
                        </a:rPr>
                        <a:t>ithin ±5% of initial value</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-Dissipation factor: 0.012 or less</a:t>
                      </a:r>
                      <a:endParaRPr lang="ja-JP" sz="1400">
                        <a:effectLst/>
                        <a:latin typeface="Times New Roman" panose="02020603050405020304" pitchFamily="18" charset="0"/>
                        <a:ea typeface="游明朝" panose="02020400000000000000" pitchFamily="18" charset="-128"/>
                      </a:endParaRPr>
                    </a:p>
                    <a:p>
                      <a:pPr algn="l"/>
                      <a:r>
                        <a:rPr lang="en-US" sz="1400">
                          <a:solidFill>
                            <a:srgbClr val="000000"/>
                          </a:solidFill>
                          <a:effectLst/>
                          <a:latin typeface="Times New Roman" panose="02020603050405020304" pitchFamily="18" charset="0"/>
                          <a:ea typeface="游明朝" panose="02020400000000000000" pitchFamily="18" charset="-128"/>
                        </a:rPr>
                        <a:t>-</a:t>
                      </a:r>
                      <a:r>
                        <a:rPr lang="en-GB" sz="1400">
                          <a:solidFill>
                            <a:srgbClr val="000000"/>
                          </a:solidFill>
                          <a:effectLst/>
                          <a:latin typeface="Times New Roman" panose="02020603050405020304" pitchFamily="18" charset="0"/>
                          <a:ea typeface="游明朝" panose="02020400000000000000" pitchFamily="18" charset="-128"/>
                        </a:rPr>
                        <a:t> Insulation resistance</a:t>
                      </a:r>
                      <a:r>
                        <a:rPr lang="en-US" sz="1400">
                          <a:solidFill>
                            <a:srgbClr val="000000"/>
                          </a:solidFill>
                          <a:effectLst/>
                          <a:latin typeface="Times New Roman" panose="02020603050405020304" pitchFamily="18" charset="0"/>
                          <a:ea typeface="游明朝" panose="02020400000000000000" pitchFamily="18" charset="-128"/>
                        </a:rPr>
                        <a:t>: 1000MΩ or more</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4599605"/>
                  </a:ext>
                </a:extLst>
              </a:tr>
              <a:tr h="370840">
                <a:tc>
                  <a:txBody>
                    <a:bodyPr/>
                    <a:lstStyle/>
                    <a:p>
                      <a:pPr algn="l"/>
                      <a:r>
                        <a:rPr lang="en-GB" sz="1400">
                          <a:effectLst/>
                          <a:latin typeface="Times New Roman" panose="02020603050405020304" pitchFamily="18" charset="0"/>
                          <a:ea typeface="游明朝" panose="02020400000000000000" pitchFamily="18" charset="-128"/>
                        </a:rPr>
                        <a:t>Solid-state battery</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b="1" u="sng" dirty="0">
                          <a:solidFill>
                            <a:srgbClr val="FF0000"/>
                          </a:solidFill>
                          <a:effectLst/>
                          <a:latin typeface="Times New Roman" panose="02020603050405020304" pitchFamily="18" charset="0"/>
                          <a:ea typeface="游明朝" panose="02020400000000000000" pitchFamily="18" charset="-128"/>
                        </a:rPr>
                        <a:t>-Temperature: +80℃</a:t>
                      </a:r>
                      <a:endParaRPr lang="ja-JP" sz="1400" b="1" u="sng" dirty="0">
                        <a:solidFill>
                          <a:srgbClr val="FF0000"/>
                        </a:solidFill>
                        <a:effectLst/>
                        <a:latin typeface="Times New Roman" panose="02020603050405020304" pitchFamily="18" charset="0"/>
                        <a:ea typeface="游明朝" panose="02020400000000000000" pitchFamily="18" charset="-128"/>
                      </a:endParaRPr>
                    </a:p>
                    <a:p>
                      <a:pPr algn="l"/>
                      <a:r>
                        <a:rPr lang="en-GB" sz="1400" b="1" u="sng" dirty="0">
                          <a:solidFill>
                            <a:srgbClr val="FF0000"/>
                          </a:solidFill>
                          <a:effectLst/>
                          <a:latin typeface="Times New Roman" panose="02020603050405020304" pitchFamily="18" charset="0"/>
                          <a:ea typeface="游明朝" panose="02020400000000000000" pitchFamily="18" charset="-128"/>
                        </a:rPr>
                        <a:t>-Test Time: 2000hours</a:t>
                      </a:r>
                      <a:endParaRPr lang="ja-JP" sz="1400" b="1" u="sng"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-Vias: 100V(static)</a:t>
                      </a:r>
                      <a:endParaRPr lang="ja-JP" sz="1400" dirty="0">
                        <a:effectLst/>
                        <a:latin typeface="Times New Roman" panose="02020603050405020304" pitchFamily="18" charset="0"/>
                        <a:ea typeface="游明朝" panose="02020400000000000000" pitchFamily="18" charset="-128"/>
                      </a:endParaRPr>
                    </a:p>
                    <a:p>
                      <a:pPr marL="521335" indent="-521335" algn="l"/>
                      <a:r>
                        <a:rPr lang="en-GB" sz="1400" b="1" u="sng" dirty="0">
                          <a:solidFill>
                            <a:srgbClr val="FF0000"/>
                          </a:solidFill>
                          <a:effectLst/>
                          <a:latin typeface="Times New Roman" panose="02020603050405020304" pitchFamily="18" charset="0"/>
                          <a:ea typeface="游明朝" panose="02020400000000000000" pitchFamily="18" charset="-128"/>
                        </a:rPr>
                        <a:t>-Characterization: Pre, 240, 500, 1000, 2000hours</a:t>
                      </a:r>
                      <a:endParaRPr lang="ja-JP" sz="1400" b="1" u="sng"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 </a:t>
                      </a:r>
                      <a:endParaRPr lang="ja-JP" sz="1400" dirty="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-discharge capacity</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a:solidFill>
                            <a:srgbClr val="000000"/>
                          </a:solidFill>
                          <a:effectLst/>
                          <a:latin typeface="Times New Roman" panose="02020603050405020304" pitchFamily="18" charset="0"/>
                          <a:ea typeface="游明朝" panose="02020400000000000000" pitchFamily="18" charset="-128"/>
                        </a:rPr>
                        <a:t>-discharge capacity: N/A (Charge/discharge characteristic data acquisition only)</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17017"/>
                  </a:ext>
                </a:extLst>
              </a:tr>
              <a:tr h="370840">
                <a:tc>
                  <a:txBody>
                    <a:bodyPr/>
                    <a:lstStyle/>
                    <a:p>
                      <a:pPr algn="l"/>
                      <a:r>
                        <a:rPr lang="en-GB" sz="1400">
                          <a:effectLst/>
                          <a:latin typeface="Times New Roman" panose="02020603050405020304" pitchFamily="18" charset="0"/>
                          <a:ea typeface="游明朝" panose="02020400000000000000" pitchFamily="18" charset="-128"/>
                        </a:rPr>
                        <a:t>Voltage-controlled crystal oscillator</a:t>
                      </a:r>
                      <a:endParaRPr lang="ja-JP" sz="140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b="1" u="sng" dirty="0">
                          <a:solidFill>
                            <a:srgbClr val="FF0000"/>
                          </a:solidFill>
                          <a:effectLst/>
                          <a:latin typeface="Times New Roman" panose="02020603050405020304" pitchFamily="18" charset="0"/>
                          <a:ea typeface="游明朝" panose="02020400000000000000" pitchFamily="18" charset="-128"/>
                        </a:rPr>
                        <a:t>-Temperature: +85℃</a:t>
                      </a:r>
                      <a:endParaRPr lang="ja-JP" sz="1400" b="1" u="sng" dirty="0">
                        <a:solidFill>
                          <a:srgbClr val="FF0000"/>
                        </a:solidFill>
                        <a:effectLst/>
                        <a:latin typeface="Times New Roman" panose="02020603050405020304" pitchFamily="18" charset="0"/>
                        <a:ea typeface="游明朝" panose="02020400000000000000" pitchFamily="18" charset="-128"/>
                      </a:endParaRPr>
                    </a:p>
                    <a:p>
                      <a:pPr algn="l"/>
                      <a:r>
                        <a:rPr lang="en-GB" sz="1400" b="1" u="sng" dirty="0">
                          <a:solidFill>
                            <a:srgbClr val="FF0000"/>
                          </a:solidFill>
                          <a:effectLst/>
                          <a:latin typeface="Times New Roman" panose="02020603050405020304" pitchFamily="18" charset="0"/>
                          <a:ea typeface="游明朝" panose="02020400000000000000" pitchFamily="18" charset="-128"/>
                        </a:rPr>
                        <a:t>-Test Time: 2000hours</a:t>
                      </a:r>
                      <a:endParaRPr lang="ja-JP" sz="1400" b="1" u="sng"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-Vias: 2V, -1.3V(static)</a:t>
                      </a:r>
                      <a:endParaRPr lang="ja-JP" sz="1400" dirty="0">
                        <a:effectLst/>
                        <a:latin typeface="Times New Roman" panose="02020603050405020304" pitchFamily="18" charset="0"/>
                        <a:ea typeface="游明朝" panose="02020400000000000000" pitchFamily="18" charset="-128"/>
                      </a:endParaRPr>
                    </a:p>
                    <a:p>
                      <a:pPr marL="521335" indent="-521335" algn="l"/>
                      <a:r>
                        <a:rPr lang="en-GB" sz="1400" b="1" u="sng" dirty="0">
                          <a:solidFill>
                            <a:srgbClr val="FF0000"/>
                          </a:solidFill>
                          <a:effectLst/>
                          <a:latin typeface="Times New Roman" panose="02020603050405020304" pitchFamily="18" charset="0"/>
                          <a:ea typeface="游明朝" panose="02020400000000000000" pitchFamily="18" charset="-128"/>
                        </a:rPr>
                        <a:t>-Characterization: Pre, 240, 500, 1000, 2000hours</a:t>
                      </a:r>
                      <a:endParaRPr lang="ja-JP" sz="1400" b="1" u="sng" dirty="0">
                        <a:solidFill>
                          <a:srgbClr val="FF0000"/>
                        </a:solidFill>
                        <a:effectLst/>
                        <a:latin typeface="Times New Roman" panose="02020603050405020304" pitchFamily="18" charset="0"/>
                        <a:ea typeface="游明朝" panose="02020400000000000000" pitchFamily="18" charset="-128"/>
                      </a:endParaRPr>
                    </a:p>
                    <a:p>
                      <a:pPr marL="836930" indent="-836930" algn="l"/>
                      <a:r>
                        <a:rPr lang="en-GB" sz="1400" dirty="0">
                          <a:solidFill>
                            <a:srgbClr val="000000"/>
                          </a:solidFill>
                          <a:effectLst/>
                          <a:latin typeface="Times New Roman" panose="02020603050405020304" pitchFamily="18" charset="0"/>
                          <a:ea typeface="游明朝" panose="02020400000000000000" pitchFamily="18" charset="-128"/>
                        </a:rPr>
                        <a:t> </a:t>
                      </a:r>
                      <a:endParaRPr lang="ja-JP" sz="1400" dirty="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FF0000"/>
                          </a:solidFill>
                          <a:effectLst/>
                          <a:latin typeface="Times New Roman" panose="02020603050405020304" pitchFamily="18" charset="0"/>
                          <a:ea typeface="游明朝" panose="02020400000000000000" pitchFamily="18" charset="-128"/>
                        </a:rPr>
                        <a:t>-Output frequency</a:t>
                      </a:r>
                      <a:endParaRPr lang="ja-JP" sz="1400" dirty="0">
                        <a:solidFill>
                          <a:srgbClr val="FF0000"/>
                        </a:solidFill>
                        <a:effectLst/>
                        <a:latin typeface="Times New Roman" panose="02020603050405020304" pitchFamily="18" charset="0"/>
                        <a:ea typeface="游明朝" panose="02020400000000000000" pitchFamily="18" charset="-128"/>
                      </a:endParaRPr>
                    </a:p>
                    <a:p>
                      <a:pPr algn="l"/>
                      <a:r>
                        <a:rPr lang="en-GB" sz="1400" dirty="0">
                          <a:solidFill>
                            <a:srgbClr val="FF0000"/>
                          </a:solidFill>
                          <a:effectLst/>
                          <a:latin typeface="Times New Roman" panose="02020603050405020304" pitchFamily="18" charset="0"/>
                          <a:ea typeface="游明朝" panose="02020400000000000000" pitchFamily="18" charset="-128"/>
                        </a:rPr>
                        <a:t>-Current consumption</a:t>
                      </a:r>
                      <a:endParaRPr lang="ja-JP" sz="1400" dirty="0">
                        <a:solidFill>
                          <a:srgbClr val="FF0000"/>
                        </a:solidFill>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dirty="0">
                          <a:solidFill>
                            <a:srgbClr val="000000"/>
                          </a:solidFill>
                          <a:effectLst/>
                          <a:latin typeface="Times New Roman" panose="02020603050405020304" pitchFamily="18" charset="0"/>
                          <a:ea typeface="游明朝" panose="02020400000000000000" pitchFamily="18" charset="-128"/>
                        </a:rPr>
                        <a:t>-Output Frequency (</a:t>
                      </a:r>
                      <a:r>
                        <a:rPr lang="en-GB" sz="1400" dirty="0" err="1">
                          <a:solidFill>
                            <a:srgbClr val="000000"/>
                          </a:solidFill>
                          <a:effectLst/>
                          <a:latin typeface="Times New Roman" panose="02020603050405020304" pitchFamily="18" charset="0"/>
                          <a:ea typeface="游明朝" panose="02020400000000000000" pitchFamily="18" charset="-128"/>
                        </a:rPr>
                        <a:t>Δf</a:t>
                      </a:r>
                      <a:r>
                        <a:rPr lang="en-GB" sz="1400" dirty="0">
                          <a:solidFill>
                            <a:srgbClr val="000000"/>
                          </a:solidFill>
                          <a:effectLst/>
                          <a:latin typeface="Times New Roman" panose="02020603050405020304" pitchFamily="18" charset="0"/>
                          <a:ea typeface="游明朝" panose="02020400000000000000" pitchFamily="18" charset="-128"/>
                        </a:rPr>
                        <a:t>/f): ±50 ppm</a:t>
                      </a:r>
                      <a:endParaRPr lang="ja-JP" sz="1400" dirty="0">
                        <a:effectLst/>
                        <a:latin typeface="Times New Roman" panose="02020603050405020304" pitchFamily="18" charset="0"/>
                        <a:ea typeface="游明朝" panose="02020400000000000000" pitchFamily="18" charset="-128"/>
                      </a:endParaRPr>
                    </a:p>
                    <a:p>
                      <a:pPr algn="l"/>
                      <a:r>
                        <a:rPr lang="en-GB" sz="1400" dirty="0">
                          <a:solidFill>
                            <a:srgbClr val="000000"/>
                          </a:solidFill>
                          <a:effectLst/>
                          <a:latin typeface="Times New Roman" panose="02020603050405020304" pitchFamily="18" charset="0"/>
                          <a:ea typeface="游明朝" panose="02020400000000000000" pitchFamily="18" charset="-128"/>
                        </a:rPr>
                        <a:t>-Current consumption: Maximum 2x the nominal value</a:t>
                      </a:r>
                      <a:endParaRPr lang="ja-JP" sz="1400" dirty="0">
                        <a:effectLst/>
                        <a:latin typeface="Times New Roman" panose="02020603050405020304" pitchFamily="18" charset="0"/>
                        <a:ea typeface="游明朝" panose="02020400000000000000" pitchFamily="18" charset="-128"/>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6535130"/>
                  </a:ext>
                </a:extLst>
              </a:tr>
            </a:tbl>
          </a:graphicData>
        </a:graphic>
      </p:graphicFrame>
    </p:spTree>
    <p:extLst>
      <p:ext uri="{BB962C8B-B14F-4D97-AF65-F5344CB8AC3E}">
        <p14:creationId xmlns:p14="http://schemas.microsoft.com/office/powerpoint/2010/main" val="18166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34</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4335806"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Polymer tantalum capacitor</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329320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electrical characteristic measurements after the thermal shock test on the polymer tantalum capacitor are shown in Fig. 19.</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changes or abnormalities</a:t>
            </a:r>
            <a:r>
              <a:rPr lang="en-US" altLang="ja-JP" b="1" dirty="0">
                <a:solidFill>
                  <a:srgbClr val="002060"/>
                </a:solidFill>
                <a:latin typeface="Segoe UI" panose="020B0502040204020203" pitchFamily="34" charset="0"/>
                <a:cs typeface="Segoe UI" panose="020B0502040204020203" pitchFamily="34" charset="0"/>
              </a:rPr>
              <a:t> in electrical characteristics due to thermal shock were observed.</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Capacitance</a:t>
            </a:r>
            <a:r>
              <a:rPr lang="en-US" altLang="ja-JP" sz="1600" b="1" dirty="0">
                <a:solidFill>
                  <a:srgbClr val="002060"/>
                </a:solidFill>
                <a:latin typeface="Segoe UI" panose="020B0502040204020203" pitchFamily="34" charset="0"/>
                <a:cs typeface="Segoe UI" panose="020B0502040204020203" pitchFamily="34" charset="0"/>
              </a:rPr>
              <a:t>: </a:t>
            </a:r>
            <a:r>
              <a:rPr lang="en-US" altLang="ja-JP" sz="1600" b="1" u="sng" dirty="0">
                <a:solidFill>
                  <a:srgbClr val="002060"/>
                </a:solidFill>
                <a:latin typeface="Segoe UI" panose="020B0502040204020203" pitchFamily="34" charset="0"/>
                <a:cs typeface="Segoe UI" panose="020B0502040204020203" pitchFamily="34" charset="0"/>
              </a:rPr>
              <a:t>No abnormalities</a:t>
            </a:r>
            <a:r>
              <a:rPr lang="en-US" altLang="ja-JP" sz="1600" b="1" dirty="0">
                <a:solidFill>
                  <a:srgbClr val="002060"/>
                </a:solidFill>
                <a:latin typeface="Segoe UI" panose="020B0502040204020203" pitchFamily="34" charset="0"/>
                <a:cs typeface="Segoe UI" panose="020B0502040204020203" pitchFamily="34" charset="0"/>
              </a:rPr>
              <a:t> as </a:t>
            </a:r>
            <a:r>
              <a:rPr lang="en-US" altLang="ja-JP" sz="1600" b="1" u="sng" dirty="0">
                <a:solidFill>
                  <a:srgbClr val="007E39"/>
                </a:solidFill>
                <a:latin typeface="Segoe UI" panose="020B0502040204020203" pitchFamily="34" charset="0"/>
                <a:cs typeface="Segoe UI" panose="020B0502040204020203" pitchFamily="34" charset="0"/>
              </a:rPr>
              <a:t>the maximum change was 1.47% </a:t>
            </a:r>
            <a:r>
              <a:rPr lang="en-US" altLang="ja-JP" sz="1600" b="1" dirty="0">
                <a:solidFill>
                  <a:srgbClr val="002060"/>
                </a:solidFill>
                <a:latin typeface="Segoe UI" panose="020B0502040204020203" pitchFamily="34" charset="0"/>
                <a:cs typeface="Segoe UI" panose="020B0502040204020203" pitchFamily="34" charset="0"/>
              </a:rPr>
              <a:t>compared to the  judgment criteria of 		±10% change rate from the initial value.</a:t>
            </a:r>
          </a:p>
          <a:p>
            <a:pPr marL="1371600" lvl="2" indent="-45720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Dissipation factor</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7E39"/>
                </a:solidFill>
                <a:latin typeface="Segoe UI" panose="020B0502040204020203" pitchFamily="34" charset="0"/>
                <a:cs typeface="Segoe UI" panose="020B0502040204020203" pitchFamily="34" charset="0"/>
              </a:rPr>
              <a:t>the maximum value was 0.0361</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0.15 or less.</a:t>
            </a:r>
          </a:p>
          <a:p>
            <a:pPr marL="1371600" lvl="2" indent="-45720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Leakage current</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7E39"/>
                </a:solidFill>
                <a:latin typeface="Segoe UI" panose="020B0502040204020203" pitchFamily="34" charset="0"/>
                <a:cs typeface="Segoe UI" panose="020B0502040204020203" pitchFamily="34" charset="0"/>
              </a:rPr>
              <a:t>the maximum value was 20μA</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450μA or less.</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397081" y="6536377"/>
            <a:ext cx="9397838"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19.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electrical characteristic measurements after the thermal shock test on the polymer tantalum capacitor</a:t>
            </a:r>
            <a:endParaRPr lang="ja-JP" altLang="en-US" sz="1200" b="1" dirty="0">
              <a:latin typeface="Segoe UI" panose="020B0502040204020203" pitchFamily="34" charset="0"/>
              <a:cs typeface="Segoe UI" panose="020B0502040204020203" pitchFamily="34" charset="0"/>
            </a:endParaRPr>
          </a:p>
        </p:txBody>
      </p:sp>
      <p:sp>
        <p:nvSpPr>
          <p:cNvPr id="3" name="Rectangle 5">
            <a:extLst>
              <a:ext uri="{FF2B5EF4-FFF2-40B4-BE49-F238E27FC236}">
                <a16:creationId xmlns:a16="http://schemas.microsoft.com/office/drawing/2014/main" id="{137FC3DF-226E-8672-3F0D-18D0210DD477}"/>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4" name="テキスト ボックス 3">
            <a:extLst>
              <a:ext uri="{FF2B5EF4-FFF2-40B4-BE49-F238E27FC236}">
                <a16:creationId xmlns:a16="http://schemas.microsoft.com/office/drawing/2014/main" id="{FAF94C72-0508-8695-AA14-BE44ABB02497}"/>
              </a:ext>
            </a:extLst>
          </p:cNvPr>
          <p:cNvSpPr txBox="1"/>
          <p:nvPr/>
        </p:nvSpPr>
        <p:spPr>
          <a:xfrm>
            <a:off x="4619836" y="776119"/>
            <a:ext cx="2628292" cy="400110"/>
          </a:xfrm>
          <a:prstGeom prst="rect">
            <a:avLst/>
          </a:prstGeom>
          <a:solidFill>
            <a:srgbClr val="92D050"/>
          </a:solidFill>
        </p:spPr>
        <p:txBody>
          <a:bodyPr wrap="square">
            <a:spAutoFit/>
          </a:bodyPr>
          <a:lstStyle/>
          <a:p>
            <a:r>
              <a:rPr lang="en-US" altLang="ja-JP" sz="2000" b="1" dirty="0">
                <a:latin typeface="Segoe UI" panose="020B0502040204020203" pitchFamily="34" charset="0"/>
                <a:cs typeface="Segoe UI" panose="020B0502040204020203" pitchFamily="34" charset="0"/>
              </a:rPr>
              <a:t>Thermal shock test</a:t>
            </a:r>
          </a:p>
        </p:txBody>
      </p:sp>
      <p:pic>
        <p:nvPicPr>
          <p:cNvPr id="11" name="図 10">
            <a:extLst>
              <a:ext uri="{FF2B5EF4-FFF2-40B4-BE49-F238E27FC236}">
                <a16:creationId xmlns:a16="http://schemas.microsoft.com/office/drawing/2014/main" id="{E4C17B0D-1135-C267-1EBD-1B628557709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298" y="4463236"/>
            <a:ext cx="3450466" cy="2043907"/>
          </a:xfrm>
          <a:prstGeom prst="rect">
            <a:avLst/>
          </a:prstGeom>
          <a:noFill/>
          <a:ln>
            <a:solidFill>
              <a:schemeClr val="tx1"/>
            </a:solidFill>
          </a:ln>
        </p:spPr>
      </p:pic>
      <p:pic>
        <p:nvPicPr>
          <p:cNvPr id="12" name="図 11">
            <a:extLst>
              <a:ext uri="{FF2B5EF4-FFF2-40B4-BE49-F238E27FC236}">
                <a16:creationId xmlns:a16="http://schemas.microsoft.com/office/drawing/2014/main" id="{A392AE64-5502-54ED-6C66-A8181E600A3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1369" y="4463236"/>
            <a:ext cx="3450466" cy="2037626"/>
          </a:xfrm>
          <a:prstGeom prst="rect">
            <a:avLst/>
          </a:prstGeom>
          <a:noFill/>
          <a:ln>
            <a:solidFill>
              <a:schemeClr val="tx1"/>
            </a:solidFill>
          </a:ln>
        </p:spPr>
      </p:pic>
      <p:pic>
        <p:nvPicPr>
          <p:cNvPr id="13" name="図 12">
            <a:extLst>
              <a:ext uri="{FF2B5EF4-FFF2-40B4-BE49-F238E27FC236}">
                <a16:creationId xmlns:a16="http://schemas.microsoft.com/office/drawing/2014/main" id="{0655ABF8-C37D-35B9-F67D-3A0F321950F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1221" y="4463236"/>
            <a:ext cx="3407537" cy="2037600"/>
          </a:xfrm>
          <a:prstGeom prst="rect">
            <a:avLst/>
          </a:prstGeom>
          <a:noFill/>
          <a:ln>
            <a:solidFill>
              <a:schemeClr val="tx1"/>
            </a:solidFill>
          </a:ln>
        </p:spPr>
      </p:pic>
      <p:sp>
        <p:nvSpPr>
          <p:cNvPr id="5" name="テキスト ボックス 4">
            <a:extLst>
              <a:ext uri="{FF2B5EF4-FFF2-40B4-BE49-F238E27FC236}">
                <a16:creationId xmlns:a16="http://schemas.microsoft.com/office/drawing/2014/main" id="{04A91F02-F370-2861-E2E2-3EF500BE5AED}"/>
              </a:ext>
            </a:extLst>
          </p:cNvPr>
          <p:cNvSpPr txBox="1"/>
          <p:nvPr/>
        </p:nvSpPr>
        <p:spPr>
          <a:xfrm>
            <a:off x="299599" y="3032956"/>
            <a:ext cx="816790" cy="584775"/>
          </a:xfrm>
          <a:prstGeom prst="rect">
            <a:avLst/>
          </a:prstGeom>
          <a:solidFill>
            <a:srgbClr val="93E4ED"/>
          </a:solidFill>
        </p:spPr>
        <p:txBody>
          <a:bodyPr wrap="square" rtlCol="0">
            <a:spAutoFit/>
          </a:bodyPr>
          <a:lstStyle/>
          <a:p>
            <a:pPr algn="ctr"/>
            <a:r>
              <a:rPr kumimoji="1" lang="en-US" altLang="ja-JP" sz="1600" b="1" u="sng">
                <a:solidFill>
                  <a:srgbClr val="007E39"/>
                </a:solidFill>
              </a:rPr>
              <a:t>ALL </a:t>
            </a:r>
          </a:p>
          <a:p>
            <a:pPr algn="ctr"/>
            <a:r>
              <a:rPr kumimoji="1" lang="en-US" altLang="ja-JP" sz="1600" b="1" u="sng">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3981391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35</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4947874"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Polymer tantalum capacitor (cont’d)</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80021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external visual examination after the thermal shock test are shown in Fig. 20.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changes or abnormalities</a:t>
            </a:r>
            <a:r>
              <a:rPr lang="en-US" altLang="ja-JP" b="1" dirty="0">
                <a:solidFill>
                  <a:srgbClr val="002060"/>
                </a:solidFill>
                <a:latin typeface="Segoe UI" panose="020B0502040204020203" pitchFamily="34" charset="0"/>
                <a:cs typeface="Segoe UI" panose="020B0502040204020203" pitchFamily="34" charset="0"/>
              </a:rPr>
              <a:t> were observed.</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821600" y="5708285"/>
            <a:ext cx="8568952"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20.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external visual examination after the thermal shock test on the polymer tantalum capacitor</a:t>
            </a:r>
            <a:endParaRPr lang="ja-JP" altLang="en-US" sz="1200" b="1"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B498B62F-220B-A755-0A77-D611CBA28CF0}"/>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9" name="テキスト ボックス 8">
            <a:extLst>
              <a:ext uri="{FF2B5EF4-FFF2-40B4-BE49-F238E27FC236}">
                <a16:creationId xmlns:a16="http://schemas.microsoft.com/office/drawing/2014/main" id="{72EE73A6-1001-4115-1409-F0502B30F37D}"/>
              </a:ext>
            </a:extLst>
          </p:cNvPr>
          <p:cNvSpPr txBox="1"/>
          <p:nvPr/>
        </p:nvSpPr>
        <p:spPr>
          <a:xfrm>
            <a:off x="5339916" y="776119"/>
            <a:ext cx="2628292" cy="400110"/>
          </a:xfrm>
          <a:prstGeom prst="rect">
            <a:avLst/>
          </a:prstGeom>
          <a:solidFill>
            <a:srgbClr val="92D050"/>
          </a:solidFill>
        </p:spPr>
        <p:txBody>
          <a:bodyPr wrap="square">
            <a:spAutoFit/>
          </a:bodyPr>
          <a:lstStyle/>
          <a:p>
            <a:r>
              <a:rPr lang="en-US" altLang="ja-JP" sz="2000" b="1" dirty="0">
                <a:latin typeface="Segoe UI" panose="020B0502040204020203" pitchFamily="34" charset="0"/>
                <a:cs typeface="Segoe UI" panose="020B0502040204020203" pitchFamily="34" charset="0"/>
              </a:rPr>
              <a:t>Thermal shock test</a:t>
            </a:r>
          </a:p>
        </p:txBody>
      </p:sp>
      <p:sp>
        <p:nvSpPr>
          <p:cNvPr id="11" name="テキスト ボックス 10">
            <a:extLst>
              <a:ext uri="{FF2B5EF4-FFF2-40B4-BE49-F238E27FC236}">
                <a16:creationId xmlns:a16="http://schemas.microsoft.com/office/drawing/2014/main" id="{D09B66BE-EF9B-C102-EFD3-44E2AF2B866A}"/>
              </a:ext>
            </a:extLst>
          </p:cNvPr>
          <p:cNvSpPr txBox="1"/>
          <p:nvPr/>
        </p:nvSpPr>
        <p:spPr>
          <a:xfrm>
            <a:off x="159325" y="3059499"/>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S/N:1</a:t>
            </a:r>
            <a:endParaRPr lang="ja-JP" altLang="en-US" dirty="0"/>
          </a:p>
        </p:txBody>
      </p:sp>
      <p:sp>
        <p:nvSpPr>
          <p:cNvPr id="18" name="テキスト ボックス 17">
            <a:extLst>
              <a:ext uri="{FF2B5EF4-FFF2-40B4-BE49-F238E27FC236}">
                <a16:creationId xmlns:a16="http://schemas.microsoft.com/office/drawing/2014/main" id="{2F4E7FB7-3DFE-1440-6604-76C6B0F4B6B5}"/>
              </a:ext>
            </a:extLst>
          </p:cNvPr>
          <p:cNvSpPr txBox="1"/>
          <p:nvPr/>
        </p:nvSpPr>
        <p:spPr>
          <a:xfrm>
            <a:off x="4223792" y="3059499"/>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S/N:2</a:t>
            </a:r>
            <a:endParaRPr lang="ja-JP" altLang="en-US" dirty="0"/>
          </a:p>
        </p:txBody>
      </p:sp>
      <p:sp>
        <p:nvSpPr>
          <p:cNvPr id="19" name="テキスト ボックス 18">
            <a:extLst>
              <a:ext uri="{FF2B5EF4-FFF2-40B4-BE49-F238E27FC236}">
                <a16:creationId xmlns:a16="http://schemas.microsoft.com/office/drawing/2014/main" id="{1F6ACDBC-D147-E632-030A-BF7DCC49576D}"/>
              </a:ext>
            </a:extLst>
          </p:cNvPr>
          <p:cNvSpPr txBox="1"/>
          <p:nvPr/>
        </p:nvSpPr>
        <p:spPr>
          <a:xfrm>
            <a:off x="8288259" y="3057355"/>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S/N:3</a:t>
            </a:r>
            <a:endParaRPr lang="ja-JP" altLang="en-US" dirty="0"/>
          </a:p>
        </p:txBody>
      </p:sp>
      <p:pic>
        <p:nvPicPr>
          <p:cNvPr id="10" name="図 9">
            <a:extLst>
              <a:ext uri="{FF2B5EF4-FFF2-40B4-BE49-F238E27FC236}">
                <a16:creationId xmlns:a16="http://schemas.microsoft.com/office/drawing/2014/main" id="{CAFE0839-523F-537E-CED5-40400E1C052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43" y="3442277"/>
            <a:ext cx="4014001" cy="2221944"/>
          </a:xfrm>
          <a:prstGeom prst="rect">
            <a:avLst/>
          </a:prstGeom>
          <a:noFill/>
          <a:ln>
            <a:solidFill>
              <a:schemeClr val="tx1"/>
            </a:solidFill>
          </a:ln>
        </p:spPr>
      </p:pic>
      <p:pic>
        <p:nvPicPr>
          <p:cNvPr id="20" name="図 19">
            <a:extLst>
              <a:ext uri="{FF2B5EF4-FFF2-40B4-BE49-F238E27FC236}">
                <a16:creationId xmlns:a16="http://schemas.microsoft.com/office/drawing/2014/main" id="{B6FA39A1-DEF8-7CA4-EA2D-FB93DDCA373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6843" y="3450293"/>
            <a:ext cx="3998466" cy="2213927"/>
          </a:xfrm>
          <a:prstGeom prst="rect">
            <a:avLst/>
          </a:prstGeom>
          <a:noFill/>
          <a:ln>
            <a:solidFill>
              <a:schemeClr val="tx1"/>
            </a:solidFill>
          </a:ln>
        </p:spPr>
      </p:pic>
      <p:pic>
        <p:nvPicPr>
          <p:cNvPr id="21" name="図 20">
            <a:extLst>
              <a:ext uri="{FF2B5EF4-FFF2-40B4-BE49-F238E27FC236}">
                <a16:creationId xmlns:a16="http://schemas.microsoft.com/office/drawing/2014/main" id="{D548E278-9D0D-B836-74EE-4D50A90004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4780" y="3442277"/>
            <a:ext cx="3998978" cy="2213927"/>
          </a:xfrm>
          <a:prstGeom prst="rect">
            <a:avLst/>
          </a:prstGeom>
          <a:noFill/>
          <a:ln>
            <a:solidFill>
              <a:schemeClr val="tx1"/>
            </a:solidFill>
          </a:ln>
        </p:spPr>
      </p:pic>
      <p:sp>
        <p:nvSpPr>
          <p:cNvPr id="3" name="テキスト ボックス 2">
            <a:extLst>
              <a:ext uri="{FF2B5EF4-FFF2-40B4-BE49-F238E27FC236}">
                <a16:creationId xmlns:a16="http://schemas.microsoft.com/office/drawing/2014/main" id="{10679CE1-3B84-D95B-73D8-D155BA0084C5}"/>
              </a:ext>
            </a:extLst>
          </p:cNvPr>
          <p:cNvSpPr txBox="1"/>
          <p:nvPr/>
        </p:nvSpPr>
        <p:spPr>
          <a:xfrm>
            <a:off x="236984" y="2272642"/>
            <a:ext cx="816790" cy="584775"/>
          </a:xfrm>
          <a:prstGeom prst="rect">
            <a:avLst/>
          </a:prstGeom>
          <a:solidFill>
            <a:srgbClr val="93E4ED"/>
          </a:solidFill>
        </p:spPr>
        <p:txBody>
          <a:bodyPr wrap="square" rtlCol="0">
            <a:spAutoFit/>
          </a:bodyPr>
          <a:lstStyle/>
          <a:p>
            <a:pPr algn="ctr"/>
            <a:r>
              <a:rPr kumimoji="1" lang="en-US" altLang="ja-JP" sz="1600" b="1" u="sng">
                <a:solidFill>
                  <a:srgbClr val="007E39"/>
                </a:solidFill>
              </a:rPr>
              <a:t>ALL </a:t>
            </a:r>
          </a:p>
          <a:p>
            <a:pPr algn="ctr"/>
            <a:r>
              <a:rPr kumimoji="1" lang="en-US" altLang="ja-JP" sz="1600" b="1" u="sng">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641673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36</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1354217"/>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 of the ion migration test on the polymer tantalum capacitor are shown in Fig. 21. </a:t>
            </a:r>
          </a:p>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For S/N 7, a temporary increase of 0.5μA was observed, but this result was not caused by ion migration. On the other hand, no significant fluctuations were observed for S/N 8 and 9, and no changes of the ion migration were observed.</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3107668" y="5800288"/>
            <a:ext cx="5959456"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21.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 of the ion migration test on the polymer tantalum capacitor</a:t>
            </a:r>
            <a:endParaRPr lang="ja-JP" altLang="en-US" sz="1200" b="1" dirty="0">
              <a:latin typeface="Segoe UI" panose="020B0502040204020203" pitchFamily="34" charset="0"/>
              <a:cs typeface="Segoe UI" panose="020B0502040204020203" pitchFamily="34" charset="0"/>
            </a:endParaRPr>
          </a:p>
        </p:txBody>
      </p:sp>
      <p:sp>
        <p:nvSpPr>
          <p:cNvPr id="3" name="Rectangle 5">
            <a:extLst>
              <a:ext uri="{FF2B5EF4-FFF2-40B4-BE49-F238E27FC236}">
                <a16:creationId xmlns:a16="http://schemas.microsoft.com/office/drawing/2014/main" id="{137FC3DF-226E-8672-3F0D-18D0210DD477}"/>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11" name="テキスト ボックス 10">
            <a:extLst>
              <a:ext uri="{FF2B5EF4-FFF2-40B4-BE49-F238E27FC236}">
                <a16:creationId xmlns:a16="http://schemas.microsoft.com/office/drawing/2014/main" id="{D8B05F19-5FE9-6F38-8B26-782842F2E60E}"/>
              </a:ext>
            </a:extLst>
          </p:cNvPr>
          <p:cNvSpPr txBox="1"/>
          <p:nvPr/>
        </p:nvSpPr>
        <p:spPr>
          <a:xfrm>
            <a:off x="176018" y="776119"/>
            <a:ext cx="4947874"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Polymer tantalum capacitor (cont’d)</a:t>
            </a:r>
          </a:p>
        </p:txBody>
      </p:sp>
      <p:sp>
        <p:nvSpPr>
          <p:cNvPr id="12" name="テキスト ボックス 11">
            <a:extLst>
              <a:ext uri="{FF2B5EF4-FFF2-40B4-BE49-F238E27FC236}">
                <a16:creationId xmlns:a16="http://schemas.microsoft.com/office/drawing/2014/main" id="{39811B5D-BB24-9945-A348-EDD388E3A452}"/>
              </a:ext>
            </a:extLst>
          </p:cNvPr>
          <p:cNvSpPr txBox="1"/>
          <p:nvPr/>
        </p:nvSpPr>
        <p:spPr>
          <a:xfrm>
            <a:off x="5321914" y="775310"/>
            <a:ext cx="2412268" cy="400110"/>
          </a:xfrm>
          <a:prstGeom prst="rect">
            <a:avLst/>
          </a:prstGeom>
          <a:solidFill>
            <a:srgbClr val="FFCCFF"/>
          </a:solidFill>
        </p:spPr>
        <p:txBody>
          <a:bodyPr wrap="square">
            <a:spAutoFit/>
          </a:bodyPr>
          <a:lstStyle/>
          <a:p>
            <a:r>
              <a:rPr lang="en-US" altLang="ja-JP" sz="2000" b="1" dirty="0">
                <a:latin typeface="Segoe UI" panose="020B0502040204020203" pitchFamily="34" charset="0"/>
                <a:cs typeface="Segoe UI" panose="020B0502040204020203" pitchFamily="34" charset="0"/>
              </a:rPr>
              <a:t>Ion migration test</a:t>
            </a:r>
          </a:p>
        </p:txBody>
      </p:sp>
      <p:pic>
        <p:nvPicPr>
          <p:cNvPr id="13" name="図 12" descr="グラフ&#10;&#10;自動的に生成された説明">
            <a:extLst>
              <a:ext uri="{FF2B5EF4-FFF2-40B4-BE49-F238E27FC236}">
                <a16:creationId xmlns:a16="http://schemas.microsoft.com/office/drawing/2014/main" id="{F3F51320-7FFA-DFB3-0CB6-BB7AF81930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7668" y="2684269"/>
            <a:ext cx="6120680" cy="3044562"/>
          </a:xfrm>
          <a:prstGeom prst="rect">
            <a:avLst/>
          </a:prstGeom>
          <a:noFill/>
          <a:ln>
            <a:solidFill>
              <a:schemeClr val="tx1"/>
            </a:solidFill>
          </a:ln>
        </p:spPr>
      </p:pic>
      <p:sp>
        <p:nvSpPr>
          <p:cNvPr id="4" name="テキスト ボックス 3">
            <a:extLst>
              <a:ext uri="{FF2B5EF4-FFF2-40B4-BE49-F238E27FC236}">
                <a16:creationId xmlns:a16="http://schemas.microsoft.com/office/drawing/2014/main" id="{D7E0DFD9-A1DB-EBD2-0899-6BEC41F370FE}"/>
              </a:ext>
            </a:extLst>
          </p:cNvPr>
          <p:cNvSpPr txBox="1"/>
          <p:nvPr/>
        </p:nvSpPr>
        <p:spPr>
          <a:xfrm>
            <a:off x="2027548" y="2642277"/>
            <a:ext cx="816790" cy="338554"/>
          </a:xfrm>
          <a:prstGeom prst="rect">
            <a:avLst/>
          </a:prstGeom>
          <a:solidFill>
            <a:srgbClr val="93E4ED"/>
          </a:solidFill>
        </p:spPr>
        <p:txBody>
          <a:bodyPr wrap="square" rtlCol="0">
            <a:spAutoFit/>
          </a:bodyPr>
          <a:lstStyle/>
          <a:p>
            <a:pPr algn="ctr"/>
            <a:r>
              <a:rPr kumimoji="1" lang="en-US" altLang="ja-JP" sz="1600" b="1" u="sng" dirty="0">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1015214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37</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329320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electrical characteristic measurements after the ion migration test on the polymer tantalum capacitor are shown in Fig. 22.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changes or abnormalities </a:t>
            </a:r>
            <a:r>
              <a:rPr lang="en-US" altLang="ja-JP" b="1" dirty="0">
                <a:solidFill>
                  <a:srgbClr val="002060"/>
                </a:solidFill>
                <a:latin typeface="Segoe UI" panose="020B0502040204020203" pitchFamily="34" charset="0"/>
                <a:cs typeface="Segoe UI" panose="020B0502040204020203" pitchFamily="34" charset="0"/>
              </a:rPr>
              <a:t>in electrical characteristics due to thermal shock were observed.</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Capacitance</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7E39"/>
                </a:solidFill>
                <a:latin typeface="Segoe UI" panose="020B0502040204020203" pitchFamily="34" charset="0"/>
                <a:cs typeface="Segoe UI" panose="020B0502040204020203" pitchFamily="34" charset="0"/>
              </a:rPr>
              <a:t>the maximum change was 2.35% </a:t>
            </a:r>
            <a:r>
              <a:rPr lang="en-US" altLang="ja-JP" sz="1600" b="1" dirty="0">
                <a:solidFill>
                  <a:srgbClr val="002060"/>
                </a:solidFill>
                <a:latin typeface="Segoe UI" panose="020B0502040204020203" pitchFamily="34" charset="0"/>
                <a:cs typeface="Segoe UI" panose="020B0502040204020203" pitchFamily="34" charset="0"/>
              </a:rPr>
              <a:t>compared to the  judgment criteria of 		±10% change rate from the initial value.</a:t>
            </a:r>
          </a:p>
          <a:p>
            <a:pPr marL="1371600" lvl="2" indent="-45720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Dissipation factor</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7E39"/>
                </a:solidFill>
                <a:latin typeface="Segoe UI" panose="020B0502040204020203" pitchFamily="34" charset="0"/>
                <a:cs typeface="Segoe UI" panose="020B0502040204020203" pitchFamily="34" charset="0"/>
              </a:rPr>
              <a:t>the maximum value was 0.04</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0.15 or less.</a:t>
            </a:r>
          </a:p>
          <a:p>
            <a:pPr marL="1371600" lvl="2" indent="-45720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Leakage current</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7E39"/>
                </a:solidFill>
                <a:latin typeface="Segoe UI" panose="020B0502040204020203" pitchFamily="34" charset="0"/>
                <a:cs typeface="Segoe UI" panose="020B0502040204020203" pitchFamily="34" charset="0"/>
              </a:rPr>
              <a:t>the maximum value was 17.346μA</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450μA or less.</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559099" y="6536377"/>
            <a:ext cx="9073802"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22.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electrical characteristic measurements after the ion migration test on polymer tantalum capacitor</a:t>
            </a:r>
            <a:endParaRPr lang="ja-JP" altLang="en-US" sz="1200" b="1" dirty="0">
              <a:latin typeface="Segoe UI" panose="020B0502040204020203" pitchFamily="34" charset="0"/>
              <a:cs typeface="Segoe UI" panose="020B0502040204020203" pitchFamily="34" charset="0"/>
            </a:endParaRPr>
          </a:p>
        </p:txBody>
      </p:sp>
      <p:sp>
        <p:nvSpPr>
          <p:cNvPr id="3" name="Rectangle 5">
            <a:extLst>
              <a:ext uri="{FF2B5EF4-FFF2-40B4-BE49-F238E27FC236}">
                <a16:creationId xmlns:a16="http://schemas.microsoft.com/office/drawing/2014/main" id="{137FC3DF-226E-8672-3F0D-18D0210DD477}"/>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5" name="テキスト ボックス 4">
            <a:extLst>
              <a:ext uri="{FF2B5EF4-FFF2-40B4-BE49-F238E27FC236}">
                <a16:creationId xmlns:a16="http://schemas.microsoft.com/office/drawing/2014/main" id="{C0CACF29-B850-FFFE-E9FB-57C7B0B4F6C6}"/>
              </a:ext>
            </a:extLst>
          </p:cNvPr>
          <p:cNvSpPr txBox="1"/>
          <p:nvPr/>
        </p:nvSpPr>
        <p:spPr>
          <a:xfrm>
            <a:off x="176018" y="776119"/>
            <a:ext cx="4947874"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Polymer tantalum capacitor (cont’d)</a:t>
            </a:r>
          </a:p>
        </p:txBody>
      </p:sp>
      <p:sp>
        <p:nvSpPr>
          <p:cNvPr id="11" name="テキスト ボックス 10">
            <a:extLst>
              <a:ext uri="{FF2B5EF4-FFF2-40B4-BE49-F238E27FC236}">
                <a16:creationId xmlns:a16="http://schemas.microsoft.com/office/drawing/2014/main" id="{DE9BCBCB-A909-2CAF-2066-CAC613F6B3E9}"/>
              </a:ext>
            </a:extLst>
          </p:cNvPr>
          <p:cNvSpPr txBox="1"/>
          <p:nvPr/>
        </p:nvSpPr>
        <p:spPr>
          <a:xfrm>
            <a:off x="5321914" y="775310"/>
            <a:ext cx="2412268" cy="400110"/>
          </a:xfrm>
          <a:prstGeom prst="rect">
            <a:avLst/>
          </a:prstGeom>
          <a:solidFill>
            <a:srgbClr val="FFCCFF"/>
          </a:solidFill>
        </p:spPr>
        <p:txBody>
          <a:bodyPr wrap="square">
            <a:spAutoFit/>
          </a:bodyPr>
          <a:lstStyle/>
          <a:p>
            <a:r>
              <a:rPr lang="en-US" altLang="ja-JP" sz="2000" b="1" dirty="0">
                <a:latin typeface="Segoe UI" panose="020B0502040204020203" pitchFamily="34" charset="0"/>
                <a:cs typeface="Segoe UI" panose="020B0502040204020203" pitchFamily="34" charset="0"/>
              </a:rPr>
              <a:t>Ion migration test</a:t>
            </a:r>
          </a:p>
        </p:txBody>
      </p:sp>
      <p:pic>
        <p:nvPicPr>
          <p:cNvPr id="12" name="図 11">
            <a:extLst>
              <a:ext uri="{FF2B5EF4-FFF2-40B4-BE49-F238E27FC236}">
                <a16:creationId xmlns:a16="http://schemas.microsoft.com/office/drawing/2014/main" id="{6D2EB6F9-3BB5-6C09-327E-A38EB55D3A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386" y="4445816"/>
            <a:ext cx="3416374" cy="2058384"/>
          </a:xfrm>
          <a:prstGeom prst="rect">
            <a:avLst/>
          </a:prstGeom>
          <a:noFill/>
          <a:ln>
            <a:solidFill>
              <a:schemeClr val="tx1"/>
            </a:solidFill>
          </a:ln>
        </p:spPr>
      </p:pic>
      <p:pic>
        <p:nvPicPr>
          <p:cNvPr id="13" name="図 12">
            <a:extLst>
              <a:ext uri="{FF2B5EF4-FFF2-40B4-BE49-F238E27FC236}">
                <a16:creationId xmlns:a16="http://schemas.microsoft.com/office/drawing/2014/main" id="{64681C0C-81AC-DF53-7A22-B30BA188F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1369" y="4453447"/>
            <a:ext cx="3416374" cy="2057729"/>
          </a:xfrm>
          <a:prstGeom prst="rect">
            <a:avLst/>
          </a:prstGeom>
          <a:noFill/>
          <a:ln>
            <a:solidFill>
              <a:schemeClr val="tx1"/>
            </a:solidFill>
          </a:ln>
        </p:spPr>
      </p:pic>
      <p:pic>
        <p:nvPicPr>
          <p:cNvPr id="14" name="図 13">
            <a:extLst>
              <a:ext uri="{FF2B5EF4-FFF2-40B4-BE49-F238E27FC236}">
                <a16:creationId xmlns:a16="http://schemas.microsoft.com/office/drawing/2014/main" id="{1D232D93-FD3A-3C8B-754B-A20BBA0338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1220" y="4453446"/>
            <a:ext cx="3416374" cy="2050655"/>
          </a:xfrm>
          <a:prstGeom prst="rect">
            <a:avLst/>
          </a:prstGeom>
          <a:noFill/>
          <a:ln>
            <a:solidFill>
              <a:schemeClr val="tx1"/>
            </a:solidFill>
          </a:ln>
        </p:spPr>
      </p:pic>
      <p:sp>
        <p:nvSpPr>
          <p:cNvPr id="4" name="テキスト ボックス 3">
            <a:extLst>
              <a:ext uri="{FF2B5EF4-FFF2-40B4-BE49-F238E27FC236}">
                <a16:creationId xmlns:a16="http://schemas.microsoft.com/office/drawing/2014/main" id="{F627A9B9-D623-02A6-0AB9-CE09C3755B96}"/>
              </a:ext>
            </a:extLst>
          </p:cNvPr>
          <p:cNvSpPr txBox="1"/>
          <p:nvPr/>
        </p:nvSpPr>
        <p:spPr>
          <a:xfrm>
            <a:off x="181426" y="3068960"/>
            <a:ext cx="816790" cy="584775"/>
          </a:xfrm>
          <a:prstGeom prst="rect">
            <a:avLst/>
          </a:prstGeom>
          <a:solidFill>
            <a:srgbClr val="93E4ED"/>
          </a:solidFill>
        </p:spPr>
        <p:txBody>
          <a:bodyPr wrap="square" rtlCol="0">
            <a:spAutoFit/>
          </a:bodyPr>
          <a:lstStyle/>
          <a:p>
            <a:pPr algn="ctr"/>
            <a:r>
              <a:rPr kumimoji="1" lang="en-US" altLang="ja-JP" sz="1600" b="1" u="sng">
                <a:solidFill>
                  <a:srgbClr val="007E39"/>
                </a:solidFill>
              </a:rPr>
              <a:t>ALL </a:t>
            </a:r>
          </a:p>
          <a:p>
            <a:pPr algn="ctr"/>
            <a:r>
              <a:rPr kumimoji="1" lang="en-US" altLang="ja-JP" sz="1600" b="1" u="sng">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971617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38</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4947874"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Polymer tantalum capacitor (cont’d)</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80021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external visual examination after the ion migration test are shown in Fig. 23.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changes or abnormalities </a:t>
            </a:r>
            <a:r>
              <a:rPr lang="en-US" altLang="ja-JP" b="1" dirty="0">
                <a:solidFill>
                  <a:srgbClr val="002060"/>
                </a:solidFill>
                <a:latin typeface="Segoe UI" panose="020B0502040204020203" pitchFamily="34" charset="0"/>
                <a:cs typeface="Segoe UI" panose="020B0502040204020203" pitchFamily="34" charset="0"/>
              </a:rPr>
              <a:t>were observed.</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725452" y="6449142"/>
            <a:ext cx="8741441"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23.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external visual examination after the ion migration test on the polymer tantalum capacitor</a:t>
            </a:r>
            <a:endParaRPr lang="ja-JP" altLang="en-US" sz="1200" b="1"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B498B62F-220B-A755-0A77-D611CBA28CF0}"/>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9" name="テキスト ボックス 8">
            <a:extLst>
              <a:ext uri="{FF2B5EF4-FFF2-40B4-BE49-F238E27FC236}">
                <a16:creationId xmlns:a16="http://schemas.microsoft.com/office/drawing/2014/main" id="{2525349D-DF5D-E963-C43C-5B3C11E1835C}"/>
              </a:ext>
            </a:extLst>
          </p:cNvPr>
          <p:cNvSpPr txBox="1"/>
          <p:nvPr/>
        </p:nvSpPr>
        <p:spPr>
          <a:xfrm>
            <a:off x="5321914" y="775310"/>
            <a:ext cx="2412268" cy="400110"/>
          </a:xfrm>
          <a:prstGeom prst="rect">
            <a:avLst/>
          </a:prstGeom>
          <a:solidFill>
            <a:srgbClr val="FFCCFF"/>
          </a:solidFill>
        </p:spPr>
        <p:txBody>
          <a:bodyPr wrap="square">
            <a:spAutoFit/>
          </a:bodyPr>
          <a:lstStyle/>
          <a:p>
            <a:r>
              <a:rPr lang="en-US" altLang="ja-JP" sz="2000" b="1" dirty="0">
                <a:latin typeface="Segoe UI" panose="020B0502040204020203" pitchFamily="34" charset="0"/>
                <a:cs typeface="Segoe UI" panose="020B0502040204020203" pitchFamily="34" charset="0"/>
              </a:rPr>
              <a:t>Ion migration test</a:t>
            </a:r>
          </a:p>
        </p:txBody>
      </p:sp>
      <p:sp>
        <p:nvSpPr>
          <p:cNvPr id="14" name="テキスト ボックス 13">
            <a:extLst>
              <a:ext uri="{FF2B5EF4-FFF2-40B4-BE49-F238E27FC236}">
                <a16:creationId xmlns:a16="http://schemas.microsoft.com/office/drawing/2014/main" id="{CE837DA9-B60F-AF36-28BB-AF7477AE5630}"/>
              </a:ext>
            </a:extLst>
          </p:cNvPr>
          <p:cNvSpPr txBox="1"/>
          <p:nvPr/>
        </p:nvSpPr>
        <p:spPr>
          <a:xfrm>
            <a:off x="181149" y="2764906"/>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S/N:7</a:t>
            </a:r>
            <a:endParaRPr lang="ja-JP" altLang="en-US" b="1" dirty="0"/>
          </a:p>
        </p:txBody>
      </p:sp>
      <p:sp>
        <p:nvSpPr>
          <p:cNvPr id="16" name="テキスト ボックス 15">
            <a:extLst>
              <a:ext uri="{FF2B5EF4-FFF2-40B4-BE49-F238E27FC236}">
                <a16:creationId xmlns:a16="http://schemas.microsoft.com/office/drawing/2014/main" id="{0FF19564-BBDE-2606-2DF4-6A3FA8DA8838}"/>
              </a:ext>
            </a:extLst>
          </p:cNvPr>
          <p:cNvSpPr txBox="1"/>
          <p:nvPr/>
        </p:nvSpPr>
        <p:spPr>
          <a:xfrm>
            <a:off x="4245616" y="2764906"/>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S/N:8</a:t>
            </a:r>
            <a:endParaRPr lang="ja-JP" altLang="en-US" b="1" dirty="0"/>
          </a:p>
        </p:txBody>
      </p:sp>
      <p:sp>
        <p:nvSpPr>
          <p:cNvPr id="17" name="テキスト ボックス 16">
            <a:extLst>
              <a:ext uri="{FF2B5EF4-FFF2-40B4-BE49-F238E27FC236}">
                <a16:creationId xmlns:a16="http://schemas.microsoft.com/office/drawing/2014/main" id="{6BDB8C2A-BE3F-0D24-A038-7E9F21BEF27F}"/>
              </a:ext>
            </a:extLst>
          </p:cNvPr>
          <p:cNvSpPr txBox="1"/>
          <p:nvPr/>
        </p:nvSpPr>
        <p:spPr>
          <a:xfrm>
            <a:off x="8310083" y="2762762"/>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S/N:9</a:t>
            </a:r>
            <a:endParaRPr lang="ja-JP" altLang="en-US" b="1" dirty="0"/>
          </a:p>
        </p:txBody>
      </p:sp>
      <p:pic>
        <p:nvPicPr>
          <p:cNvPr id="23" name="図 22">
            <a:extLst>
              <a:ext uri="{FF2B5EF4-FFF2-40B4-BE49-F238E27FC236}">
                <a16:creationId xmlns:a16="http://schemas.microsoft.com/office/drawing/2014/main" id="{74D83BCB-B83A-5209-3D1D-CB27660A926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67" y="3151322"/>
            <a:ext cx="4014001" cy="3237790"/>
          </a:xfrm>
          <a:prstGeom prst="rect">
            <a:avLst/>
          </a:prstGeom>
          <a:noFill/>
          <a:ln>
            <a:solidFill>
              <a:schemeClr val="tx1"/>
            </a:solidFill>
          </a:ln>
        </p:spPr>
      </p:pic>
      <p:pic>
        <p:nvPicPr>
          <p:cNvPr id="25" name="図 24">
            <a:extLst>
              <a:ext uri="{FF2B5EF4-FFF2-40B4-BE49-F238E27FC236}">
                <a16:creationId xmlns:a16="http://schemas.microsoft.com/office/drawing/2014/main" id="{238426E3-8156-90B2-6347-28B8C98740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297" y="3147684"/>
            <a:ext cx="4014329" cy="3237790"/>
          </a:xfrm>
          <a:prstGeom prst="rect">
            <a:avLst/>
          </a:prstGeom>
          <a:noFill/>
          <a:ln>
            <a:solidFill>
              <a:schemeClr val="tx1"/>
            </a:solidFill>
          </a:ln>
        </p:spPr>
      </p:pic>
      <p:pic>
        <p:nvPicPr>
          <p:cNvPr id="28" name="図 27">
            <a:extLst>
              <a:ext uri="{FF2B5EF4-FFF2-40B4-BE49-F238E27FC236}">
                <a16:creationId xmlns:a16="http://schemas.microsoft.com/office/drawing/2014/main" id="{EEC7B50C-4C2B-CCE5-E7D5-AA45C17594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604" y="3147684"/>
            <a:ext cx="4014778" cy="3237790"/>
          </a:xfrm>
          <a:prstGeom prst="rect">
            <a:avLst/>
          </a:prstGeom>
          <a:noFill/>
          <a:ln>
            <a:solidFill>
              <a:schemeClr val="tx1"/>
            </a:solidFill>
          </a:ln>
        </p:spPr>
      </p:pic>
      <p:sp>
        <p:nvSpPr>
          <p:cNvPr id="3" name="テキスト ボックス 2">
            <a:extLst>
              <a:ext uri="{FF2B5EF4-FFF2-40B4-BE49-F238E27FC236}">
                <a16:creationId xmlns:a16="http://schemas.microsoft.com/office/drawing/2014/main" id="{6C8B0757-EAB5-7506-DBE5-F5836E3C9F30}"/>
              </a:ext>
            </a:extLst>
          </p:cNvPr>
          <p:cNvSpPr txBox="1"/>
          <p:nvPr/>
        </p:nvSpPr>
        <p:spPr>
          <a:xfrm>
            <a:off x="258808" y="2073404"/>
            <a:ext cx="816790" cy="584775"/>
          </a:xfrm>
          <a:prstGeom prst="rect">
            <a:avLst/>
          </a:prstGeom>
          <a:solidFill>
            <a:srgbClr val="93E4ED"/>
          </a:solidFill>
        </p:spPr>
        <p:txBody>
          <a:bodyPr wrap="square" rtlCol="0">
            <a:spAutoFit/>
          </a:bodyPr>
          <a:lstStyle/>
          <a:p>
            <a:pPr algn="ctr"/>
            <a:r>
              <a:rPr kumimoji="1" lang="en-US" altLang="ja-JP" sz="1600" b="1" u="sng">
                <a:solidFill>
                  <a:srgbClr val="007E39"/>
                </a:solidFill>
              </a:rPr>
              <a:t>ALL </a:t>
            </a:r>
          </a:p>
          <a:p>
            <a:pPr algn="ctr"/>
            <a:r>
              <a:rPr kumimoji="1" lang="en-US" altLang="ja-JP" sz="1600" b="1" u="sng">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4038590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39</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329320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electrical characteristic measurements after the thermal shock test on the stacked metallized film chip capacitor are shown in Fig. 24.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changes or abnormalities</a:t>
            </a:r>
            <a:r>
              <a:rPr lang="en-US" altLang="ja-JP" b="1" dirty="0">
                <a:solidFill>
                  <a:srgbClr val="002060"/>
                </a:solidFill>
                <a:latin typeface="Segoe UI" panose="020B0502040204020203" pitchFamily="34" charset="0"/>
                <a:cs typeface="Segoe UI" panose="020B0502040204020203" pitchFamily="34" charset="0"/>
              </a:rPr>
              <a:t> in electrical characteristics due to thermal shock were observed.</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Capacitance</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7E39"/>
                </a:solidFill>
                <a:latin typeface="Segoe UI" panose="020B0502040204020203" pitchFamily="34" charset="0"/>
                <a:cs typeface="Segoe UI" panose="020B0502040204020203" pitchFamily="34" charset="0"/>
              </a:rPr>
              <a:t>the maximum change was 0.97%</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±5% change rate from the initial value.</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Dissipation factor</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7E39"/>
                </a:solidFill>
                <a:latin typeface="Segoe UI" panose="020B0502040204020203" pitchFamily="34" charset="0"/>
                <a:cs typeface="Segoe UI" panose="020B0502040204020203" pitchFamily="34" charset="0"/>
              </a:rPr>
              <a:t>the maximum value was 0.033</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0.12 or less.</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Insulation resistance</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7E39"/>
                </a:solidFill>
                <a:latin typeface="Segoe UI" panose="020B0502040204020203" pitchFamily="34" charset="0"/>
                <a:cs typeface="Segoe UI" panose="020B0502040204020203" pitchFamily="34" charset="0"/>
              </a:rPr>
              <a:t>the minimum value was 1,000,000MΩ</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1,500MΩ or more.</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037239" y="6536377"/>
            <a:ext cx="10117521"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24.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electrical characteristic measurements after the thermal shock test on the stacked metallized film chip capacitor</a:t>
            </a:r>
            <a:endParaRPr lang="ja-JP" altLang="en-US" sz="1200" b="1" dirty="0">
              <a:latin typeface="Segoe UI" panose="020B0502040204020203" pitchFamily="34" charset="0"/>
              <a:cs typeface="Segoe UI" panose="020B0502040204020203" pitchFamily="34" charset="0"/>
            </a:endParaRPr>
          </a:p>
        </p:txBody>
      </p:sp>
      <p:sp>
        <p:nvSpPr>
          <p:cNvPr id="3" name="テキスト ボックス 2">
            <a:extLst>
              <a:ext uri="{FF2B5EF4-FFF2-40B4-BE49-F238E27FC236}">
                <a16:creationId xmlns:a16="http://schemas.microsoft.com/office/drawing/2014/main" id="{C79D3B5B-2531-4907-FA31-A04E8D69003E}"/>
              </a:ext>
            </a:extLst>
          </p:cNvPr>
          <p:cNvSpPr txBox="1"/>
          <p:nvPr/>
        </p:nvSpPr>
        <p:spPr>
          <a:xfrm>
            <a:off x="176018" y="776119"/>
            <a:ext cx="5127894"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Stacked metallized film chip capacitor</a:t>
            </a:r>
          </a:p>
        </p:txBody>
      </p:sp>
      <p:sp>
        <p:nvSpPr>
          <p:cNvPr id="4" name="Rectangle 5">
            <a:extLst>
              <a:ext uri="{FF2B5EF4-FFF2-40B4-BE49-F238E27FC236}">
                <a16:creationId xmlns:a16="http://schemas.microsoft.com/office/drawing/2014/main" id="{65A61B54-4942-8059-62D8-C6F6A0CC44CB}"/>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6" name="テキスト ボックス 5">
            <a:extLst>
              <a:ext uri="{FF2B5EF4-FFF2-40B4-BE49-F238E27FC236}">
                <a16:creationId xmlns:a16="http://schemas.microsoft.com/office/drawing/2014/main" id="{BEC79F4D-B11A-7ABE-E54E-3FFA9AFE04C8}"/>
              </a:ext>
            </a:extLst>
          </p:cNvPr>
          <p:cNvSpPr txBox="1"/>
          <p:nvPr/>
        </p:nvSpPr>
        <p:spPr>
          <a:xfrm>
            <a:off x="5411924" y="776119"/>
            <a:ext cx="2628292" cy="400110"/>
          </a:xfrm>
          <a:prstGeom prst="rect">
            <a:avLst/>
          </a:prstGeom>
          <a:solidFill>
            <a:srgbClr val="92D050"/>
          </a:solidFill>
        </p:spPr>
        <p:txBody>
          <a:bodyPr wrap="square">
            <a:spAutoFit/>
          </a:bodyPr>
          <a:lstStyle/>
          <a:p>
            <a:r>
              <a:rPr lang="en-US" altLang="ja-JP" sz="2000" b="1" dirty="0">
                <a:latin typeface="Segoe UI" panose="020B0502040204020203" pitchFamily="34" charset="0"/>
                <a:cs typeface="Segoe UI" panose="020B0502040204020203" pitchFamily="34" charset="0"/>
              </a:rPr>
              <a:t>Thermal shock test</a:t>
            </a:r>
          </a:p>
        </p:txBody>
      </p:sp>
      <p:pic>
        <p:nvPicPr>
          <p:cNvPr id="7" name="図 6">
            <a:extLst>
              <a:ext uri="{FF2B5EF4-FFF2-40B4-BE49-F238E27FC236}">
                <a16:creationId xmlns:a16="http://schemas.microsoft.com/office/drawing/2014/main" id="{1325D6EA-9594-DADA-9223-94A7EDE350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380" y="4439327"/>
            <a:ext cx="3420380" cy="2054637"/>
          </a:xfrm>
          <a:prstGeom prst="rect">
            <a:avLst/>
          </a:prstGeom>
          <a:noFill/>
          <a:ln>
            <a:solidFill>
              <a:schemeClr val="tx1"/>
            </a:solidFill>
          </a:ln>
        </p:spPr>
      </p:pic>
      <p:pic>
        <p:nvPicPr>
          <p:cNvPr id="9" name="図 8">
            <a:extLst>
              <a:ext uri="{FF2B5EF4-FFF2-40B4-BE49-F238E27FC236}">
                <a16:creationId xmlns:a16="http://schemas.microsoft.com/office/drawing/2014/main" id="{FAA8A412-4B48-4F60-AF73-9B6BD43103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1368" y="4443705"/>
            <a:ext cx="3440815" cy="2065942"/>
          </a:xfrm>
          <a:prstGeom prst="rect">
            <a:avLst/>
          </a:prstGeom>
          <a:noFill/>
          <a:ln>
            <a:solidFill>
              <a:schemeClr val="tx1"/>
            </a:solidFill>
          </a:ln>
        </p:spPr>
      </p:pic>
      <p:pic>
        <p:nvPicPr>
          <p:cNvPr id="10" name="図 9">
            <a:extLst>
              <a:ext uri="{FF2B5EF4-FFF2-40B4-BE49-F238E27FC236}">
                <a16:creationId xmlns:a16="http://schemas.microsoft.com/office/drawing/2014/main" id="{479D2ECF-EBC7-EFF3-EDED-7B6D7A6C3A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6361" y="4448852"/>
            <a:ext cx="3396243" cy="2049277"/>
          </a:xfrm>
          <a:prstGeom prst="rect">
            <a:avLst/>
          </a:prstGeom>
          <a:noFill/>
          <a:ln>
            <a:solidFill>
              <a:schemeClr val="tx1"/>
            </a:solidFill>
          </a:ln>
        </p:spPr>
      </p:pic>
      <p:sp>
        <p:nvSpPr>
          <p:cNvPr id="5" name="テキスト ボックス 4">
            <a:extLst>
              <a:ext uri="{FF2B5EF4-FFF2-40B4-BE49-F238E27FC236}">
                <a16:creationId xmlns:a16="http://schemas.microsoft.com/office/drawing/2014/main" id="{D5363FB0-09CA-508D-6CF9-FCB878260F8C}"/>
              </a:ext>
            </a:extLst>
          </p:cNvPr>
          <p:cNvSpPr txBox="1"/>
          <p:nvPr/>
        </p:nvSpPr>
        <p:spPr>
          <a:xfrm>
            <a:off x="220449" y="2822024"/>
            <a:ext cx="816790" cy="584775"/>
          </a:xfrm>
          <a:prstGeom prst="rect">
            <a:avLst/>
          </a:prstGeom>
          <a:solidFill>
            <a:srgbClr val="93E4ED"/>
          </a:solidFill>
        </p:spPr>
        <p:txBody>
          <a:bodyPr wrap="square" rtlCol="0">
            <a:spAutoFit/>
          </a:bodyPr>
          <a:lstStyle/>
          <a:p>
            <a:pPr algn="ctr"/>
            <a:r>
              <a:rPr kumimoji="1" lang="en-US" altLang="ja-JP" sz="1600" b="1" u="sng">
                <a:solidFill>
                  <a:srgbClr val="007E39"/>
                </a:solidFill>
              </a:rPr>
              <a:t>ALL </a:t>
            </a:r>
          </a:p>
          <a:p>
            <a:pPr algn="ctr"/>
            <a:r>
              <a:rPr kumimoji="1" lang="en-US" altLang="ja-JP" sz="1600" b="1" u="sng">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160650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065DD6-9515-41A3-95B0-E5FAB88656F1}"/>
              </a:ext>
            </a:extLst>
          </p:cNvPr>
          <p:cNvSpPr>
            <a:spLocks noGrp="1"/>
          </p:cNvSpPr>
          <p:nvPr>
            <p:ph type="sldNum" sz="quarter" idx="12"/>
          </p:nvPr>
        </p:nvSpPr>
        <p:spPr/>
        <p:txBody>
          <a:bodyPr/>
          <a:lstStyle/>
          <a:p>
            <a:fld id="{C3FE6058-E59A-4B34-97E6-CA587680EFB6}" type="slidenum">
              <a:rPr kumimoji="1" lang="ja-JP" altLang="en-US" smtClean="0"/>
              <a:t>4</a:t>
            </a:fld>
            <a:endParaRPr kumimoji="1" lang="ja-JP" altLang="en-US"/>
          </a:p>
        </p:txBody>
      </p:sp>
      <p:sp>
        <p:nvSpPr>
          <p:cNvPr id="3" name="Rectangle 5">
            <a:extLst>
              <a:ext uri="{FF2B5EF4-FFF2-40B4-BE49-F238E27FC236}">
                <a16:creationId xmlns:a16="http://schemas.microsoft.com/office/drawing/2014/main" id="{6EBF12E5-5D9C-4687-9A78-70264F36BD02}"/>
              </a:ext>
            </a:extLst>
          </p:cNvPr>
          <p:cNvSpPr>
            <a:spLocks noChangeArrowheads="1"/>
          </p:cNvSpPr>
          <p:nvPr/>
        </p:nvSpPr>
        <p:spPr bwMode="gray">
          <a:xfrm>
            <a:off x="25880" y="120771"/>
            <a:ext cx="10937396" cy="35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Introduction of JAXA qualified passive components</a:t>
            </a:r>
          </a:p>
        </p:txBody>
      </p:sp>
      <p:sp>
        <p:nvSpPr>
          <p:cNvPr id="4" name="Rectangle 17">
            <a:extLst>
              <a:ext uri="{FF2B5EF4-FFF2-40B4-BE49-F238E27FC236}">
                <a16:creationId xmlns:a16="http://schemas.microsoft.com/office/drawing/2014/main" id="{F11EE17D-8D96-4C4D-BE08-7E17A03C9C49}"/>
              </a:ext>
            </a:extLst>
          </p:cNvPr>
          <p:cNvSpPr>
            <a:spLocks noChangeArrowheads="1"/>
          </p:cNvSpPr>
          <p:nvPr/>
        </p:nvSpPr>
        <p:spPr bwMode="auto">
          <a:xfrm>
            <a:off x="161533" y="810278"/>
            <a:ext cx="7269357" cy="1015663"/>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There are total of 121 models of JAXA qualified components, of which 104 models are passive components. </a:t>
            </a:r>
          </a:p>
        </p:txBody>
      </p:sp>
      <p:sp>
        <p:nvSpPr>
          <p:cNvPr id="9" name="テキスト ボックス 1">
            <a:extLst>
              <a:ext uri="{FF2B5EF4-FFF2-40B4-BE49-F238E27FC236}">
                <a16:creationId xmlns:a16="http://schemas.microsoft.com/office/drawing/2014/main" id="{3D826F36-0C88-413C-B19E-C89F1B7D3B13}"/>
              </a:ext>
            </a:extLst>
          </p:cNvPr>
          <p:cNvSpPr txBox="1">
            <a:spLocks noChangeArrowheads="1"/>
          </p:cNvSpPr>
          <p:nvPr/>
        </p:nvSpPr>
        <p:spPr bwMode="auto">
          <a:xfrm>
            <a:off x="7575942" y="6275564"/>
            <a:ext cx="3723653" cy="461665"/>
          </a:xfrm>
          <a:prstGeom prst="rect">
            <a:avLst/>
          </a:prstGeom>
          <a:solidFill>
            <a:schemeClr val="bg1"/>
          </a:solidFill>
          <a:ln>
            <a:noFill/>
          </a:ln>
        </p:spPr>
        <p:txBody>
          <a:bodyPr wrap="square">
            <a:spAutoFit/>
          </a:bodyPr>
          <a:lstStyle>
            <a:lvl1pPr algn="l"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R="0" lvl="0" algn="l" defTabSz="914400" eaLnBrk="1" fontAlgn="base" latinLnBrk="0" hangingPunct="1">
              <a:lnSpc>
                <a:spcPct val="100000"/>
              </a:lnSpc>
              <a:spcBef>
                <a:spcPct val="0"/>
              </a:spcBef>
              <a:spcAft>
                <a:spcPct val="0"/>
              </a:spcAft>
              <a:buClrTx/>
              <a:buSzTx/>
              <a:buNone/>
              <a:tabLst/>
              <a:defRPr/>
            </a:pPr>
            <a:r>
              <a:rPr lang="en-US" altLang="ja-JP" sz="800" b="1" kern="100" baseline="30000" dirty="0">
                <a:solidFill>
                  <a:srgbClr val="002060"/>
                </a:solidFill>
                <a:latin typeface="+mn-lt"/>
                <a:ea typeface="メイリオ" pitchFamily="50" charset="-128"/>
                <a:cs typeface="メイリオ" pitchFamily="50" charset="-128"/>
              </a:rPr>
              <a:t>(*1)</a:t>
            </a:r>
            <a:r>
              <a:rPr lang="en-US" altLang="ja-JP" sz="800" b="1" kern="100" dirty="0">
                <a:solidFill>
                  <a:srgbClr val="002060"/>
                </a:solidFill>
                <a:latin typeface="+mn-lt"/>
                <a:ea typeface="メイリオ" pitchFamily="50" charset="-128"/>
                <a:cs typeface="メイリオ" pitchFamily="50" charset="-128"/>
              </a:rPr>
              <a:t> NASDA2040/L104(X7R)type and JAXA2040/M105(X7R) type only</a:t>
            </a:r>
            <a:endParaRPr lang="en-US" altLang="ja-JP" sz="800" b="1" kern="100" baseline="30000" dirty="0">
              <a:solidFill>
                <a:srgbClr val="002060"/>
              </a:solidFill>
              <a:latin typeface="+mn-lt"/>
              <a:ea typeface="メイリオ" pitchFamily="50" charset="-128"/>
              <a:cs typeface="メイリオ" pitchFamily="50" charset="-128"/>
            </a:endParaRPr>
          </a:p>
          <a:p>
            <a:pPr marR="0" lvl="0" algn="l" defTabSz="914400" eaLnBrk="1" fontAlgn="base" latinLnBrk="0" hangingPunct="1">
              <a:lnSpc>
                <a:spcPct val="100000"/>
              </a:lnSpc>
              <a:spcBef>
                <a:spcPct val="0"/>
              </a:spcBef>
              <a:spcAft>
                <a:spcPct val="0"/>
              </a:spcAft>
              <a:buClrTx/>
              <a:buSzTx/>
              <a:buNone/>
              <a:tabLst/>
              <a:defRPr/>
            </a:pPr>
            <a:r>
              <a:rPr lang="en-US" altLang="ja-JP" sz="800" b="1" kern="100" baseline="30000" dirty="0">
                <a:solidFill>
                  <a:srgbClr val="002060"/>
                </a:solidFill>
                <a:latin typeface="+mn-lt"/>
                <a:ea typeface="メイリオ" pitchFamily="50" charset="-128"/>
                <a:cs typeface="メイリオ" pitchFamily="50" charset="-128"/>
              </a:rPr>
              <a:t>(*2) </a:t>
            </a:r>
            <a:r>
              <a:rPr kumimoji="1" lang="en-US" altLang="ja-JP" sz="800" b="1" i="0" u="none" strike="noStrike" kern="0" cap="none" spc="0" normalizeH="0" baseline="0" noProof="0" dirty="0">
                <a:ln>
                  <a:noFill/>
                </a:ln>
                <a:solidFill>
                  <a:srgbClr val="002060"/>
                </a:solidFill>
                <a:effectLst/>
                <a:uLnTx/>
                <a:uFillTx/>
              </a:rPr>
              <a:t>MHI</a:t>
            </a:r>
            <a:r>
              <a:rPr lang="ja-JP" altLang="en-US" sz="800" b="1" kern="0" dirty="0">
                <a:solidFill>
                  <a:srgbClr val="002060"/>
                </a:solidFill>
              </a:rPr>
              <a:t> </a:t>
            </a:r>
            <a:r>
              <a:rPr kumimoji="1" lang="en-US" altLang="ja-JP" sz="800" b="1" i="0" u="none" strike="noStrike" kern="0" cap="none" spc="0" normalizeH="0" baseline="0" noProof="0" dirty="0">
                <a:ln>
                  <a:noFill/>
                </a:ln>
                <a:solidFill>
                  <a:srgbClr val="002060"/>
                </a:solidFill>
                <a:effectLst/>
                <a:uLnTx/>
                <a:uFillTx/>
              </a:rPr>
              <a:t>= Mitsubishi Heavy Industries</a:t>
            </a:r>
            <a:endParaRPr lang="en-US" altLang="ja-JP" sz="800" b="1" kern="0" dirty="0">
              <a:solidFill>
                <a:srgbClr val="002060"/>
              </a:solidFill>
            </a:endParaRPr>
          </a:p>
          <a:p>
            <a:pPr marR="0" lvl="0" algn="l" defTabSz="914400" eaLnBrk="1" fontAlgn="base" latinLnBrk="0" hangingPunct="1">
              <a:lnSpc>
                <a:spcPct val="100000"/>
              </a:lnSpc>
              <a:spcBef>
                <a:spcPct val="0"/>
              </a:spcBef>
              <a:spcAft>
                <a:spcPct val="0"/>
              </a:spcAft>
              <a:buClrTx/>
              <a:buSzTx/>
              <a:buNone/>
              <a:tabLst/>
              <a:defRPr/>
            </a:pPr>
            <a:r>
              <a:rPr lang="en-US" altLang="ja-JP" sz="800" b="1" kern="100" baseline="30000" dirty="0">
                <a:solidFill>
                  <a:srgbClr val="002060"/>
                </a:solidFill>
                <a:latin typeface="+mn-lt"/>
                <a:ea typeface="メイリオ" pitchFamily="50" charset="-128"/>
                <a:cs typeface="メイリオ" pitchFamily="50" charset="-128"/>
              </a:rPr>
              <a:t>(*3)</a:t>
            </a:r>
            <a:r>
              <a:rPr kumimoji="1" lang="en-US" altLang="ja-JP" sz="800" b="1" i="0" u="none" strike="noStrike" kern="0" cap="none" spc="0" normalizeH="0" baseline="0" noProof="0" dirty="0">
                <a:ln>
                  <a:noFill/>
                </a:ln>
                <a:solidFill>
                  <a:srgbClr val="002060"/>
                </a:solidFill>
                <a:effectLst/>
                <a:uLnTx/>
                <a:uFillTx/>
              </a:rPr>
              <a:t> JAE = Japan Aviation Electronics Industry</a:t>
            </a:r>
            <a:endParaRPr kumimoji="1" lang="ja-JP" altLang="en-US" sz="800" b="1" i="0" u="none" strike="noStrike" kern="0" cap="none" spc="0" normalizeH="0" baseline="0" noProof="0" dirty="0">
              <a:ln>
                <a:noFill/>
              </a:ln>
              <a:solidFill>
                <a:srgbClr val="002060"/>
              </a:solidFill>
              <a:effectLst/>
              <a:uLnTx/>
              <a:uFillTx/>
            </a:endParaRPr>
          </a:p>
        </p:txBody>
      </p:sp>
      <p:sp>
        <p:nvSpPr>
          <p:cNvPr id="13" name="テキスト ボックス 12">
            <a:extLst>
              <a:ext uri="{FF2B5EF4-FFF2-40B4-BE49-F238E27FC236}">
                <a16:creationId xmlns:a16="http://schemas.microsoft.com/office/drawing/2014/main" id="{96FC1404-070D-4BE5-9549-FCDE6500C854}"/>
              </a:ext>
            </a:extLst>
          </p:cNvPr>
          <p:cNvSpPr txBox="1"/>
          <p:nvPr/>
        </p:nvSpPr>
        <p:spPr>
          <a:xfrm>
            <a:off x="174565" y="1825941"/>
            <a:ext cx="6082302" cy="923330"/>
          </a:xfrm>
          <a:prstGeom prst="rect">
            <a:avLst/>
          </a:prstGeom>
          <a:noFill/>
        </p:spPr>
        <p:txBody>
          <a:bodyPr wrap="square">
            <a:spAutoFit/>
          </a:bodyPr>
          <a:lstStyle/>
          <a:p>
            <a:pPr marL="809625" indent="-361950" eaLnBrk="1" hangingPunct="1">
              <a:spcBef>
                <a:spcPts val="1200"/>
              </a:spcBef>
              <a:defRPr/>
            </a:pPr>
            <a:r>
              <a:rPr lang="en-US" altLang="ja-JP" sz="1800" b="1" dirty="0">
                <a:solidFill>
                  <a:srgbClr val="002060"/>
                </a:solidFill>
                <a:latin typeface="Segoe UI" panose="020B0502040204020203" pitchFamily="34" charset="0"/>
                <a:cs typeface="Segoe UI" panose="020B0502040204020203" pitchFamily="34" charset="0"/>
              </a:rPr>
              <a:t>※ </a:t>
            </a:r>
            <a:r>
              <a:rPr lang="en-US" altLang="ja-JP" sz="1800" b="1" u="sng" dirty="0">
                <a:solidFill>
                  <a:srgbClr val="002060"/>
                </a:solidFill>
                <a:latin typeface="Segoe UI" panose="020B0502040204020203" pitchFamily="34" charset="0"/>
                <a:cs typeface="Segoe UI" panose="020B0502040204020203" pitchFamily="34" charset="0"/>
              </a:rPr>
              <a:t>PCBs</a:t>
            </a:r>
            <a:r>
              <a:rPr lang="en-US" altLang="ja-JP" sz="1800" b="1" dirty="0">
                <a:solidFill>
                  <a:srgbClr val="002060"/>
                </a:solidFill>
                <a:latin typeface="Segoe UI" panose="020B0502040204020203" pitchFamily="34" charset="0"/>
                <a:cs typeface="Segoe UI" panose="020B0502040204020203" pitchFamily="34" charset="0"/>
              </a:rPr>
              <a:t> and materials such as </a:t>
            </a:r>
            <a:r>
              <a:rPr lang="en-US" altLang="ja-JP" sz="1800" b="1" u="sng" dirty="0">
                <a:solidFill>
                  <a:srgbClr val="002060"/>
                </a:solidFill>
                <a:latin typeface="Segoe UI" panose="020B0502040204020203" pitchFamily="34" charset="0"/>
                <a:cs typeface="Segoe UI" panose="020B0502040204020203" pitchFamily="34" charset="0"/>
              </a:rPr>
              <a:t>thermal control films</a:t>
            </a:r>
            <a:r>
              <a:rPr lang="en-US" altLang="ja-JP" sz="1800" b="1" dirty="0">
                <a:solidFill>
                  <a:srgbClr val="002060"/>
                </a:solidFill>
                <a:latin typeface="Segoe UI" panose="020B0502040204020203" pitchFamily="34" charset="0"/>
                <a:cs typeface="Segoe UI" panose="020B0502040204020203" pitchFamily="34" charset="0"/>
              </a:rPr>
              <a:t> are also included in JAXA qualified components. </a:t>
            </a:r>
          </a:p>
        </p:txBody>
      </p:sp>
      <p:sp>
        <p:nvSpPr>
          <p:cNvPr id="14" name="Rectangle 17">
            <a:extLst>
              <a:ext uri="{FF2B5EF4-FFF2-40B4-BE49-F238E27FC236}">
                <a16:creationId xmlns:a16="http://schemas.microsoft.com/office/drawing/2014/main" id="{33A3CB65-788D-48B6-909E-41D2D7159B74}"/>
              </a:ext>
            </a:extLst>
          </p:cNvPr>
          <p:cNvSpPr>
            <a:spLocks noChangeArrowheads="1"/>
          </p:cNvSpPr>
          <p:nvPr/>
        </p:nvSpPr>
        <p:spPr bwMode="auto">
          <a:xfrm>
            <a:off x="190504" y="3180271"/>
            <a:ext cx="7385438" cy="1323439"/>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As of July 2024, there are </a:t>
            </a:r>
            <a:r>
              <a:rPr lang="en-US" altLang="ja-JP" sz="2000" b="1" u="sng" dirty="0">
                <a:solidFill>
                  <a:srgbClr val="002060"/>
                </a:solidFill>
                <a:latin typeface="Segoe UI" panose="020B0502040204020203" pitchFamily="34" charset="0"/>
                <a:cs typeface="Segoe UI" panose="020B0502040204020203" pitchFamily="34" charset="0"/>
              </a:rPr>
              <a:t>17 passive component manufacturers</a:t>
            </a:r>
            <a:r>
              <a:rPr lang="en-US" altLang="ja-JP" sz="2000" b="1" dirty="0">
                <a:solidFill>
                  <a:srgbClr val="002060"/>
                </a:solidFill>
                <a:latin typeface="Segoe UI" panose="020B0502040204020203" pitchFamily="34" charset="0"/>
                <a:cs typeface="Segoe UI" panose="020B0502040204020203" pitchFamily="34" charset="0"/>
              </a:rPr>
              <a:t> whose abilities to manufacture the products to satisfy the requirements for space application defined by JAXA.</a:t>
            </a:r>
          </a:p>
        </p:txBody>
      </p:sp>
      <p:pic>
        <p:nvPicPr>
          <p:cNvPr id="12" name="図 11">
            <a:extLst>
              <a:ext uri="{FF2B5EF4-FFF2-40B4-BE49-F238E27FC236}">
                <a16:creationId xmlns:a16="http://schemas.microsoft.com/office/drawing/2014/main" id="{BC2E3814-0AAD-FB4A-57EF-FB23F8D90772}"/>
              </a:ext>
            </a:extLst>
          </p:cNvPr>
          <p:cNvPicPr>
            <a:picLocks noChangeAspect="1"/>
          </p:cNvPicPr>
          <p:nvPr/>
        </p:nvPicPr>
        <p:blipFill>
          <a:blip r:embed="rId2"/>
          <a:stretch>
            <a:fillRect/>
          </a:stretch>
        </p:blipFill>
        <p:spPr>
          <a:xfrm>
            <a:off x="7007024" y="910838"/>
            <a:ext cx="4383405" cy="5412391"/>
          </a:xfrm>
          <a:prstGeom prst="rect">
            <a:avLst/>
          </a:prstGeom>
        </p:spPr>
      </p:pic>
      <p:sp>
        <p:nvSpPr>
          <p:cNvPr id="5" name="正方形/長方形 3">
            <a:extLst>
              <a:ext uri="{FF2B5EF4-FFF2-40B4-BE49-F238E27FC236}">
                <a16:creationId xmlns:a16="http://schemas.microsoft.com/office/drawing/2014/main" id="{A90A627E-765A-4953-9896-E488CBA70F4B}"/>
              </a:ext>
            </a:extLst>
          </p:cNvPr>
          <p:cNvSpPr>
            <a:spLocks noChangeArrowheads="1"/>
          </p:cNvSpPr>
          <p:nvPr/>
        </p:nvSpPr>
        <p:spPr bwMode="auto">
          <a:xfrm>
            <a:off x="6971465" y="746419"/>
            <a:ext cx="4454525" cy="307777"/>
          </a:xfrm>
          <a:prstGeom prst="rect">
            <a:avLst/>
          </a:prstGeom>
          <a:solidFill>
            <a:schemeClr val="bg1"/>
          </a:solidFill>
          <a:ln>
            <a:no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en-US" altLang="ja-JP" sz="1400" b="1" dirty="0">
                <a:latin typeface="Segoe UI" panose="020B0502040204020203" pitchFamily="34" charset="0"/>
                <a:cs typeface="Segoe UI" panose="020B0502040204020203" pitchFamily="34" charset="0"/>
              </a:rPr>
              <a:t>Table 1. List of JAXA qualified passive components.</a:t>
            </a:r>
            <a:endParaRPr lang="ja-JP" altLang="en-US" sz="1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68143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40</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7" y="776119"/>
            <a:ext cx="6138179"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Stacked metallized film chip capacitor (cont’d)</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80021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external visual examination after the thermal shock test are shown in Fig. 25.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changes or abnormalities </a:t>
            </a:r>
            <a:r>
              <a:rPr lang="en-US" altLang="ja-JP" b="1" dirty="0">
                <a:solidFill>
                  <a:srgbClr val="002060"/>
                </a:solidFill>
                <a:latin typeface="Segoe UI" panose="020B0502040204020203" pitchFamily="34" charset="0"/>
                <a:cs typeface="Segoe UI" panose="020B0502040204020203" pitchFamily="34" charset="0"/>
              </a:rPr>
              <a:t>were observed.</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559496" y="5562082"/>
            <a:ext cx="9073007"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25.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external visual examination after the thermal shock test on stacked metallized film chip capacitor</a:t>
            </a:r>
            <a:endParaRPr lang="ja-JP" altLang="en-US" sz="1200" b="1" dirty="0">
              <a:latin typeface="Segoe UI" panose="020B0502040204020203" pitchFamily="34" charset="0"/>
              <a:cs typeface="Segoe UI" panose="020B0502040204020203" pitchFamily="34" charset="0"/>
            </a:endParaRPr>
          </a:p>
        </p:txBody>
      </p:sp>
      <p:sp>
        <p:nvSpPr>
          <p:cNvPr id="3" name="Rectangle 5">
            <a:extLst>
              <a:ext uri="{FF2B5EF4-FFF2-40B4-BE49-F238E27FC236}">
                <a16:creationId xmlns:a16="http://schemas.microsoft.com/office/drawing/2014/main" id="{9D38948B-BFD9-3ACB-A86C-91B0D2203772}"/>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4" name="テキスト ボックス 3">
            <a:extLst>
              <a:ext uri="{FF2B5EF4-FFF2-40B4-BE49-F238E27FC236}">
                <a16:creationId xmlns:a16="http://schemas.microsoft.com/office/drawing/2014/main" id="{B2B4778C-5E2F-7B0C-05D3-4ED9BEDC02FA}"/>
              </a:ext>
            </a:extLst>
          </p:cNvPr>
          <p:cNvSpPr txBox="1"/>
          <p:nvPr/>
        </p:nvSpPr>
        <p:spPr>
          <a:xfrm>
            <a:off x="6437778" y="779560"/>
            <a:ext cx="2628292" cy="400110"/>
          </a:xfrm>
          <a:prstGeom prst="rect">
            <a:avLst/>
          </a:prstGeom>
          <a:solidFill>
            <a:srgbClr val="92D050"/>
          </a:solidFill>
        </p:spPr>
        <p:txBody>
          <a:bodyPr wrap="square">
            <a:spAutoFit/>
          </a:bodyPr>
          <a:lstStyle/>
          <a:p>
            <a:r>
              <a:rPr lang="en-US" altLang="ja-JP" sz="2000" b="1" dirty="0">
                <a:latin typeface="Segoe UI" panose="020B0502040204020203" pitchFamily="34" charset="0"/>
                <a:cs typeface="Segoe UI" panose="020B0502040204020203" pitchFamily="34" charset="0"/>
              </a:rPr>
              <a:t>Thermal shock test</a:t>
            </a:r>
          </a:p>
        </p:txBody>
      </p:sp>
      <p:sp>
        <p:nvSpPr>
          <p:cNvPr id="6" name="テキスト ボックス 5">
            <a:extLst>
              <a:ext uri="{FF2B5EF4-FFF2-40B4-BE49-F238E27FC236}">
                <a16:creationId xmlns:a16="http://schemas.microsoft.com/office/drawing/2014/main" id="{3B321733-EEC9-9211-B664-39E37B22EB53}"/>
              </a:ext>
            </a:extLst>
          </p:cNvPr>
          <p:cNvSpPr txBox="1"/>
          <p:nvPr/>
        </p:nvSpPr>
        <p:spPr>
          <a:xfrm>
            <a:off x="159325" y="2860272"/>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S/N:1</a:t>
            </a:r>
            <a:endParaRPr lang="ja-JP" altLang="en-US" dirty="0"/>
          </a:p>
        </p:txBody>
      </p:sp>
      <p:sp>
        <p:nvSpPr>
          <p:cNvPr id="10" name="テキスト ボックス 9">
            <a:extLst>
              <a:ext uri="{FF2B5EF4-FFF2-40B4-BE49-F238E27FC236}">
                <a16:creationId xmlns:a16="http://schemas.microsoft.com/office/drawing/2014/main" id="{5F786FDF-2E45-0F93-7EB4-2D545101A349}"/>
              </a:ext>
            </a:extLst>
          </p:cNvPr>
          <p:cNvSpPr txBox="1"/>
          <p:nvPr/>
        </p:nvSpPr>
        <p:spPr>
          <a:xfrm>
            <a:off x="4223792" y="2860272"/>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S/N:2</a:t>
            </a:r>
            <a:endParaRPr lang="ja-JP" altLang="en-US" dirty="0"/>
          </a:p>
        </p:txBody>
      </p:sp>
      <p:sp>
        <p:nvSpPr>
          <p:cNvPr id="14" name="テキスト ボックス 13">
            <a:extLst>
              <a:ext uri="{FF2B5EF4-FFF2-40B4-BE49-F238E27FC236}">
                <a16:creationId xmlns:a16="http://schemas.microsoft.com/office/drawing/2014/main" id="{147B1D32-80D0-577F-7582-C6B6A6DCCB86}"/>
              </a:ext>
            </a:extLst>
          </p:cNvPr>
          <p:cNvSpPr txBox="1"/>
          <p:nvPr/>
        </p:nvSpPr>
        <p:spPr>
          <a:xfrm>
            <a:off x="8288259" y="2858128"/>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S/N:3</a:t>
            </a:r>
            <a:endParaRPr lang="ja-JP" altLang="en-US" dirty="0"/>
          </a:p>
        </p:txBody>
      </p:sp>
      <p:pic>
        <p:nvPicPr>
          <p:cNvPr id="20" name="図 19">
            <a:extLst>
              <a:ext uri="{FF2B5EF4-FFF2-40B4-BE49-F238E27FC236}">
                <a16:creationId xmlns:a16="http://schemas.microsoft.com/office/drawing/2014/main" id="{3966711A-3988-16F7-35B0-FBBFD7FA008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42" y="3238824"/>
            <a:ext cx="4014001" cy="2222377"/>
          </a:xfrm>
          <a:prstGeom prst="rect">
            <a:avLst/>
          </a:prstGeom>
          <a:noFill/>
          <a:ln>
            <a:solidFill>
              <a:schemeClr val="tx1"/>
            </a:solidFill>
          </a:ln>
        </p:spPr>
      </p:pic>
      <p:pic>
        <p:nvPicPr>
          <p:cNvPr id="22" name="図 21">
            <a:extLst>
              <a:ext uri="{FF2B5EF4-FFF2-40B4-BE49-F238E27FC236}">
                <a16:creationId xmlns:a16="http://schemas.microsoft.com/office/drawing/2014/main" id="{B948DE85-27B3-794F-224E-3D9D6548122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3004" y="3251066"/>
            <a:ext cx="3998465" cy="2213776"/>
          </a:xfrm>
          <a:prstGeom prst="rect">
            <a:avLst/>
          </a:prstGeom>
          <a:noFill/>
          <a:ln>
            <a:solidFill>
              <a:schemeClr val="tx1"/>
            </a:solidFill>
          </a:ln>
        </p:spPr>
      </p:pic>
      <p:pic>
        <p:nvPicPr>
          <p:cNvPr id="24" name="図 23">
            <a:extLst>
              <a:ext uri="{FF2B5EF4-FFF2-40B4-BE49-F238E27FC236}">
                <a16:creationId xmlns:a16="http://schemas.microsoft.com/office/drawing/2014/main" id="{0C837846-F47D-A60D-3500-96927AFEBEF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4780" y="3238824"/>
            <a:ext cx="3994078" cy="2211347"/>
          </a:xfrm>
          <a:prstGeom prst="rect">
            <a:avLst/>
          </a:prstGeom>
          <a:noFill/>
          <a:ln>
            <a:solidFill>
              <a:schemeClr val="tx1"/>
            </a:solidFill>
          </a:ln>
        </p:spPr>
      </p:pic>
      <p:sp>
        <p:nvSpPr>
          <p:cNvPr id="5" name="テキスト ボックス 4">
            <a:extLst>
              <a:ext uri="{FF2B5EF4-FFF2-40B4-BE49-F238E27FC236}">
                <a16:creationId xmlns:a16="http://schemas.microsoft.com/office/drawing/2014/main" id="{12292CAE-C882-9001-A52D-D94D361E7389}"/>
              </a:ext>
            </a:extLst>
          </p:cNvPr>
          <p:cNvSpPr txBox="1"/>
          <p:nvPr/>
        </p:nvSpPr>
        <p:spPr>
          <a:xfrm>
            <a:off x="314643" y="2124496"/>
            <a:ext cx="816790" cy="584775"/>
          </a:xfrm>
          <a:prstGeom prst="rect">
            <a:avLst/>
          </a:prstGeom>
          <a:solidFill>
            <a:srgbClr val="93E4ED"/>
          </a:solidFill>
        </p:spPr>
        <p:txBody>
          <a:bodyPr wrap="square" rtlCol="0">
            <a:spAutoFit/>
          </a:bodyPr>
          <a:lstStyle/>
          <a:p>
            <a:pPr algn="ctr"/>
            <a:r>
              <a:rPr kumimoji="1" lang="en-US" altLang="ja-JP" sz="1600" b="1" u="sng">
                <a:solidFill>
                  <a:srgbClr val="007E39"/>
                </a:solidFill>
              </a:rPr>
              <a:t>ALL </a:t>
            </a:r>
          </a:p>
          <a:p>
            <a:pPr algn="ctr"/>
            <a:r>
              <a:rPr kumimoji="1" lang="en-US" altLang="ja-JP" sz="1600" b="1" u="sng">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1737389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41</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716383" cy="80021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ion migration test on the stacked metallized film chip capacitor are shown in Fig. 26.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fluctuations or signs </a:t>
            </a:r>
            <a:r>
              <a:rPr lang="en-US" altLang="ja-JP" b="1" dirty="0">
                <a:solidFill>
                  <a:srgbClr val="002060"/>
                </a:solidFill>
                <a:latin typeface="Segoe UI" panose="020B0502040204020203" pitchFamily="34" charset="0"/>
                <a:cs typeface="Segoe UI" panose="020B0502040204020203" pitchFamily="34" charset="0"/>
              </a:rPr>
              <a:t>of the ion migration were observed.</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3107668" y="5800288"/>
            <a:ext cx="6372708"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26.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 of the ion migration test on stacked metallized film chip capacitor</a:t>
            </a:r>
            <a:endParaRPr lang="ja-JP" altLang="en-US" sz="1200" b="1" dirty="0">
              <a:latin typeface="Segoe UI" panose="020B0502040204020203" pitchFamily="34" charset="0"/>
              <a:cs typeface="Segoe UI" panose="020B0502040204020203" pitchFamily="34" charset="0"/>
            </a:endParaRPr>
          </a:p>
        </p:txBody>
      </p:sp>
      <p:sp>
        <p:nvSpPr>
          <p:cNvPr id="3" name="Rectangle 5">
            <a:extLst>
              <a:ext uri="{FF2B5EF4-FFF2-40B4-BE49-F238E27FC236}">
                <a16:creationId xmlns:a16="http://schemas.microsoft.com/office/drawing/2014/main" id="{137FC3DF-226E-8672-3F0D-18D0210DD477}"/>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11" name="テキスト ボックス 10">
            <a:extLst>
              <a:ext uri="{FF2B5EF4-FFF2-40B4-BE49-F238E27FC236}">
                <a16:creationId xmlns:a16="http://schemas.microsoft.com/office/drawing/2014/main" id="{D8B05F19-5FE9-6F38-8B26-782842F2E60E}"/>
              </a:ext>
            </a:extLst>
          </p:cNvPr>
          <p:cNvSpPr txBox="1"/>
          <p:nvPr/>
        </p:nvSpPr>
        <p:spPr>
          <a:xfrm>
            <a:off x="176018" y="776119"/>
            <a:ext cx="6388034"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Stacked metallized film chip capacitor (cont’d)</a:t>
            </a:r>
          </a:p>
        </p:txBody>
      </p:sp>
      <p:sp>
        <p:nvSpPr>
          <p:cNvPr id="12" name="テキスト ボックス 11">
            <a:extLst>
              <a:ext uri="{FF2B5EF4-FFF2-40B4-BE49-F238E27FC236}">
                <a16:creationId xmlns:a16="http://schemas.microsoft.com/office/drawing/2014/main" id="{39811B5D-BB24-9945-A348-EDD388E3A452}"/>
              </a:ext>
            </a:extLst>
          </p:cNvPr>
          <p:cNvSpPr txBox="1"/>
          <p:nvPr/>
        </p:nvSpPr>
        <p:spPr>
          <a:xfrm>
            <a:off x="6701139" y="776119"/>
            <a:ext cx="2412268" cy="400110"/>
          </a:xfrm>
          <a:prstGeom prst="rect">
            <a:avLst/>
          </a:prstGeom>
          <a:solidFill>
            <a:srgbClr val="FFCCFF"/>
          </a:solidFill>
        </p:spPr>
        <p:txBody>
          <a:bodyPr wrap="square">
            <a:spAutoFit/>
          </a:bodyPr>
          <a:lstStyle/>
          <a:p>
            <a:r>
              <a:rPr lang="en-US" altLang="ja-JP" sz="2000" b="1" dirty="0">
                <a:latin typeface="Segoe UI" panose="020B0502040204020203" pitchFamily="34" charset="0"/>
                <a:cs typeface="Segoe UI" panose="020B0502040204020203" pitchFamily="34" charset="0"/>
              </a:rPr>
              <a:t>Ion migration test</a:t>
            </a:r>
          </a:p>
        </p:txBody>
      </p:sp>
      <p:pic>
        <p:nvPicPr>
          <p:cNvPr id="5" name="図 4" descr="グラフ&#10;&#10;自動的に生成された説明">
            <a:extLst>
              <a:ext uri="{FF2B5EF4-FFF2-40B4-BE49-F238E27FC236}">
                <a16:creationId xmlns:a16="http://schemas.microsoft.com/office/drawing/2014/main" id="{6731B83F-795D-9D88-A6E7-25BF77EC562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7667" y="2684269"/>
            <a:ext cx="6120679" cy="3085704"/>
          </a:xfrm>
          <a:prstGeom prst="rect">
            <a:avLst/>
          </a:prstGeom>
          <a:noFill/>
          <a:ln>
            <a:solidFill>
              <a:schemeClr val="tx1"/>
            </a:solidFill>
          </a:ln>
        </p:spPr>
      </p:pic>
      <p:sp>
        <p:nvSpPr>
          <p:cNvPr id="7" name="テキスト ボックス 6">
            <a:extLst>
              <a:ext uri="{FF2B5EF4-FFF2-40B4-BE49-F238E27FC236}">
                <a16:creationId xmlns:a16="http://schemas.microsoft.com/office/drawing/2014/main" id="{BA4AB15B-DAA0-CEB9-4892-AEB4EEE434BF}"/>
              </a:ext>
            </a:extLst>
          </p:cNvPr>
          <p:cNvSpPr txBox="1"/>
          <p:nvPr/>
        </p:nvSpPr>
        <p:spPr>
          <a:xfrm>
            <a:off x="1739516" y="2211391"/>
            <a:ext cx="816790" cy="338554"/>
          </a:xfrm>
          <a:prstGeom prst="rect">
            <a:avLst/>
          </a:prstGeom>
          <a:solidFill>
            <a:srgbClr val="93E4ED"/>
          </a:solidFill>
        </p:spPr>
        <p:txBody>
          <a:bodyPr wrap="square" rtlCol="0">
            <a:spAutoFit/>
          </a:bodyPr>
          <a:lstStyle/>
          <a:p>
            <a:pPr algn="ctr"/>
            <a:r>
              <a:rPr kumimoji="1" lang="en-US" altLang="ja-JP" sz="1600" b="1" u="sng" dirty="0">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2129994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42</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892400" cy="2739211"/>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electrical characteristic measurements after the ion migration test are shown in Fig. 27.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fluctuations or no signs </a:t>
            </a:r>
            <a:r>
              <a:rPr lang="en-US" altLang="ja-JP" b="1" dirty="0">
                <a:solidFill>
                  <a:srgbClr val="002060"/>
                </a:solidFill>
                <a:latin typeface="Segoe UI" panose="020B0502040204020203" pitchFamily="34" charset="0"/>
                <a:cs typeface="Segoe UI" panose="020B0502040204020203" pitchFamily="34" charset="0"/>
              </a:rPr>
              <a:t>of the ion migration were observed.</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Capacitance</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7E39"/>
                </a:solidFill>
                <a:latin typeface="Segoe UI" panose="020B0502040204020203" pitchFamily="34" charset="0"/>
                <a:cs typeface="Segoe UI" panose="020B0502040204020203" pitchFamily="34" charset="0"/>
              </a:rPr>
              <a:t>the maximum change was 1.88% </a:t>
            </a:r>
            <a:r>
              <a:rPr lang="en-US" altLang="ja-JP" sz="1600" b="1" dirty="0">
                <a:solidFill>
                  <a:srgbClr val="002060"/>
                </a:solidFill>
                <a:latin typeface="Segoe UI" panose="020B0502040204020203" pitchFamily="34" charset="0"/>
                <a:cs typeface="Segoe UI" panose="020B0502040204020203" pitchFamily="34" charset="0"/>
              </a:rPr>
              <a:t>compared to the  judgment criteria of 		±5% change rate from the initial value.</a:t>
            </a:r>
          </a:p>
          <a:p>
            <a:pPr marL="1371600" lvl="2" indent="-45720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Dissipation factor</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7E39"/>
                </a:solidFill>
                <a:latin typeface="Segoe UI" panose="020B0502040204020203" pitchFamily="34" charset="0"/>
                <a:cs typeface="Segoe UI" panose="020B0502040204020203" pitchFamily="34" charset="0"/>
              </a:rPr>
              <a:t>the maximum value was 0.00337</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0.012 or less.</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Insulation resistance</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7E39"/>
                </a:solidFill>
                <a:latin typeface="Segoe UI" panose="020B0502040204020203" pitchFamily="34" charset="0"/>
                <a:cs typeface="Segoe UI" panose="020B0502040204020203" pitchFamily="34" charset="0"/>
              </a:rPr>
              <a:t>the minimum value was 1,750,000MΩ</a:t>
            </a:r>
            <a:r>
              <a:rPr lang="en-US" altLang="ja-JP" sz="1600" b="1" dirty="0">
                <a:solidFill>
                  <a:srgbClr val="002060"/>
                </a:solidFill>
                <a:latin typeface="Segoe UI" panose="020B0502040204020203" pitchFamily="34" charset="0"/>
                <a:cs typeface="Segoe UI" panose="020B0502040204020203" pitchFamily="34" charset="0"/>
              </a:rPr>
              <a:t>, compared to the judgment 			criteria of 1,000MΩ or more.</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208334" y="6284349"/>
            <a:ext cx="9793882"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27.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electrical characteristic measurements after the ion migration test on stacked metallized film chip capacitor</a:t>
            </a:r>
            <a:endParaRPr lang="ja-JP" altLang="en-US" sz="1200" b="1" dirty="0">
              <a:latin typeface="Segoe UI" panose="020B0502040204020203" pitchFamily="34" charset="0"/>
              <a:cs typeface="Segoe UI" panose="020B0502040204020203" pitchFamily="34" charset="0"/>
            </a:endParaRPr>
          </a:p>
        </p:txBody>
      </p:sp>
      <p:sp>
        <p:nvSpPr>
          <p:cNvPr id="3" name="Rectangle 5">
            <a:extLst>
              <a:ext uri="{FF2B5EF4-FFF2-40B4-BE49-F238E27FC236}">
                <a16:creationId xmlns:a16="http://schemas.microsoft.com/office/drawing/2014/main" id="{137FC3DF-226E-8672-3F0D-18D0210DD477}"/>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5" name="テキスト ボックス 4">
            <a:extLst>
              <a:ext uri="{FF2B5EF4-FFF2-40B4-BE49-F238E27FC236}">
                <a16:creationId xmlns:a16="http://schemas.microsoft.com/office/drawing/2014/main" id="{7AA59701-DBF8-E4C2-55AE-CFA318FFC178}"/>
              </a:ext>
            </a:extLst>
          </p:cNvPr>
          <p:cNvSpPr txBox="1"/>
          <p:nvPr/>
        </p:nvSpPr>
        <p:spPr>
          <a:xfrm>
            <a:off x="176018" y="776119"/>
            <a:ext cx="6388034"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Stacked metallized film chip capacitor (cont’d)</a:t>
            </a:r>
          </a:p>
        </p:txBody>
      </p:sp>
      <p:sp>
        <p:nvSpPr>
          <p:cNvPr id="11" name="テキスト ボックス 10">
            <a:extLst>
              <a:ext uri="{FF2B5EF4-FFF2-40B4-BE49-F238E27FC236}">
                <a16:creationId xmlns:a16="http://schemas.microsoft.com/office/drawing/2014/main" id="{6AD3AB0F-EAE2-77F0-9DDD-F617DF0CF852}"/>
              </a:ext>
            </a:extLst>
          </p:cNvPr>
          <p:cNvSpPr txBox="1"/>
          <p:nvPr/>
        </p:nvSpPr>
        <p:spPr>
          <a:xfrm>
            <a:off x="6701139" y="776119"/>
            <a:ext cx="2412268" cy="400110"/>
          </a:xfrm>
          <a:prstGeom prst="rect">
            <a:avLst/>
          </a:prstGeom>
          <a:solidFill>
            <a:srgbClr val="FFCCFF"/>
          </a:solidFill>
        </p:spPr>
        <p:txBody>
          <a:bodyPr wrap="square">
            <a:spAutoFit/>
          </a:bodyPr>
          <a:lstStyle/>
          <a:p>
            <a:r>
              <a:rPr lang="en-US" altLang="ja-JP" sz="2000" b="1" dirty="0">
                <a:latin typeface="Segoe UI" panose="020B0502040204020203" pitchFamily="34" charset="0"/>
                <a:cs typeface="Segoe UI" panose="020B0502040204020203" pitchFamily="34" charset="0"/>
              </a:rPr>
              <a:t>Ion migration test</a:t>
            </a:r>
          </a:p>
        </p:txBody>
      </p:sp>
      <p:pic>
        <p:nvPicPr>
          <p:cNvPr id="13" name="図 12">
            <a:extLst>
              <a:ext uri="{FF2B5EF4-FFF2-40B4-BE49-F238E27FC236}">
                <a16:creationId xmlns:a16="http://schemas.microsoft.com/office/drawing/2014/main" id="{11211D90-A2BF-65EA-7938-DA31507B0D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6702" y="3902779"/>
            <a:ext cx="3696269" cy="2380158"/>
          </a:xfrm>
          <a:prstGeom prst="rect">
            <a:avLst/>
          </a:prstGeom>
          <a:noFill/>
          <a:ln>
            <a:solidFill>
              <a:schemeClr val="tx1"/>
            </a:solidFill>
          </a:ln>
        </p:spPr>
      </p:pic>
      <p:pic>
        <p:nvPicPr>
          <p:cNvPr id="14" name="図 13">
            <a:extLst>
              <a:ext uri="{FF2B5EF4-FFF2-40B4-BE49-F238E27FC236}">
                <a16:creationId xmlns:a16="http://schemas.microsoft.com/office/drawing/2014/main" id="{B94BBC77-5BE4-89B3-7DF0-9AAFC1CF64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6552" y="3899574"/>
            <a:ext cx="3699090" cy="2402531"/>
          </a:xfrm>
          <a:prstGeom prst="rect">
            <a:avLst/>
          </a:prstGeom>
          <a:noFill/>
          <a:ln>
            <a:solidFill>
              <a:schemeClr val="tx1"/>
            </a:solidFill>
          </a:ln>
        </p:spPr>
      </p:pic>
      <p:pic>
        <p:nvPicPr>
          <p:cNvPr id="16" name="図 15">
            <a:extLst>
              <a:ext uri="{FF2B5EF4-FFF2-40B4-BE49-F238E27FC236}">
                <a16:creationId xmlns:a16="http://schemas.microsoft.com/office/drawing/2014/main" id="{888F3412-CF53-6F87-E5DD-232D78F522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9223" y="3899574"/>
            <a:ext cx="3705901" cy="2383363"/>
          </a:xfrm>
          <a:prstGeom prst="rect">
            <a:avLst/>
          </a:prstGeom>
          <a:noFill/>
          <a:ln>
            <a:solidFill>
              <a:schemeClr val="tx1"/>
            </a:solidFill>
          </a:ln>
        </p:spPr>
      </p:pic>
      <p:sp>
        <p:nvSpPr>
          <p:cNvPr id="4" name="テキスト ボックス 3">
            <a:extLst>
              <a:ext uri="{FF2B5EF4-FFF2-40B4-BE49-F238E27FC236}">
                <a16:creationId xmlns:a16="http://schemas.microsoft.com/office/drawing/2014/main" id="{37B8DAF4-9554-808C-58C6-1ED304387255}"/>
              </a:ext>
            </a:extLst>
          </p:cNvPr>
          <p:cNvSpPr txBox="1"/>
          <p:nvPr/>
        </p:nvSpPr>
        <p:spPr>
          <a:xfrm>
            <a:off x="299599" y="2545025"/>
            <a:ext cx="816790" cy="584775"/>
          </a:xfrm>
          <a:prstGeom prst="rect">
            <a:avLst/>
          </a:prstGeom>
          <a:solidFill>
            <a:srgbClr val="93E4ED"/>
          </a:solidFill>
        </p:spPr>
        <p:txBody>
          <a:bodyPr wrap="square" rtlCol="0">
            <a:spAutoFit/>
          </a:bodyPr>
          <a:lstStyle/>
          <a:p>
            <a:pPr algn="ctr"/>
            <a:r>
              <a:rPr kumimoji="1" lang="en-US" altLang="ja-JP" sz="1600" b="1" u="sng">
                <a:solidFill>
                  <a:srgbClr val="007E39"/>
                </a:solidFill>
              </a:rPr>
              <a:t>ALL </a:t>
            </a:r>
          </a:p>
          <a:p>
            <a:pPr algn="ctr"/>
            <a:r>
              <a:rPr kumimoji="1" lang="en-US" altLang="ja-JP" sz="1600" b="1" u="sng">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1800936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43</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80021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external visual examination after the ion migration test are shown in Fig. 28.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changes or abnormalities </a:t>
            </a:r>
            <a:r>
              <a:rPr lang="en-US" altLang="ja-JP" b="1" dirty="0">
                <a:solidFill>
                  <a:srgbClr val="002060"/>
                </a:solidFill>
                <a:latin typeface="Segoe UI" panose="020B0502040204020203" pitchFamily="34" charset="0"/>
                <a:cs typeface="Segoe UI" panose="020B0502040204020203" pitchFamily="34" charset="0"/>
              </a:rPr>
              <a:t>were observed.</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622304" y="6460230"/>
            <a:ext cx="8947392"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28.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external visual examination after the ion migration test on stacked metallized film chip capacitor</a:t>
            </a:r>
            <a:endParaRPr lang="ja-JP" altLang="en-US" sz="1200" b="1"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B498B62F-220B-A755-0A77-D611CBA28CF0}"/>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5" name="テキスト ボックス 4">
            <a:extLst>
              <a:ext uri="{FF2B5EF4-FFF2-40B4-BE49-F238E27FC236}">
                <a16:creationId xmlns:a16="http://schemas.microsoft.com/office/drawing/2014/main" id="{1B128D04-7E4F-46A6-6FAE-49806E7CD1CC}"/>
              </a:ext>
            </a:extLst>
          </p:cNvPr>
          <p:cNvSpPr txBox="1"/>
          <p:nvPr/>
        </p:nvSpPr>
        <p:spPr>
          <a:xfrm>
            <a:off x="176018" y="776119"/>
            <a:ext cx="6388034"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Stacked metallized film chip capacitor (cont’d)</a:t>
            </a:r>
          </a:p>
        </p:txBody>
      </p:sp>
      <p:sp>
        <p:nvSpPr>
          <p:cNvPr id="10" name="テキスト ボックス 9">
            <a:extLst>
              <a:ext uri="{FF2B5EF4-FFF2-40B4-BE49-F238E27FC236}">
                <a16:creationId xmlns:a16="http://schemas.microsoft.com/office/drawing/2014/main" id="{75A1321B-C495-F1B8-CA41-B769D96B7AB8}"/>
              </a:ext>
            </a:extLst>
          </p:cNvPr>
          <p:cNvSpPr txBox="1"/>
          <p:nvPr/>
        </p:nvSpPr>
        <p:spPr>
          <a:xfrm>
            <a:off x="6701139" y="776119"/>
            <a:ext cx="2412268" cy="400110"/>
          </a:xfrm>
          <a:prstGeom prst="rect">
            <a:avLst/>
          </a:prstGeom>
          <a:solidFill>
            <a:srgbClr val="FFCCFF"/>
          </a:solidFill>
        </p:spPr>
        <p:txBody>
          <a:bodyPr wrap="square">
            <a:spAutoFit/>
          </a:bodyPr>
          <a:lstStyle/>
          <a:p>
            <a:r>
              <a:rPr lang="en-US" altLang="ja-JP" sz="2000" b="1" dirty="0">
                <a:latin typeface="Segoe UI" panose="020B0502040204020203" pitchFamily="34" charset="0"/>
                <a:cs typeface="Segoe UI" panose="020B0502040204020203" pitchFamily="34" charset="0"/>
              </a:rPr>
              <a:t>Ion migration test</a:t>
            </a:r>
          </a:p>
        </p:txBody>
      </p:sp>
      <p:sp>
        <p:nvSpPr>
          <p:cNvPr id="14" name="テキスト ボックス 13">
            <a:extLst>
              <a:ext uri="{FF2B5EF4-FFF2-40B4-BE49-F238E27FC236}">
                <a16:creationId xmlns:a16="http://schemas.microsoft.com/office/drawing/2014/main" id="{A1416B88-69D3-6964-5602-B6C540F66324}"/>
              </a:ext>
            </a:extLst>
          </p:cNvPr>
          <p:cNvSpPr txBox="1"/>
          <p:nvPr/>
        </p:nvSpPr>
        <p:spPr>
          <a:xfrm>
            <a:off x="146487" y="2765358"/>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S/N:7</a:t>
            </a:r>
            <a:endParaRPr lang="ja-JP" altLang="en-US" dirty="0"/>
          </a:p>
        </p:txBody>
      </p:sp>
      <p:sp>
        <p:nvSpPr>
          <p:cNvPr id="16" name="テキスト ボックス 15">
            <a:extLst>
              <a:ext uri="{FF2B5EF4-FFF2-40B4-BE49-F238E27FC236}">
                <a16:creationId xmlns:a16="http://schemas.microsoft.com/office/drawing/2014/main" id="{4AFC62F8-6931-12FE-F966-CACF2FDA7D92}"/>
              </a:ext>
            </a:extLst>
          </p:cNvPr>
          <p:cNvSpPr txBox="1"/>
          <p:nvPr/>
        </p:nvSpPr>
        <p:spPr>
          <a:xfrm>
            <a:off x="4210954" y="2765358"/>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S/N:8</a:t>
            </a:r>
            <a:endParaRPr lang="ja-JP" altLang="en-US" dirty="0"/>
          </a:p>
        </p:txBody>
      </p:sp>
      <p:sp>
        <p:nvSpPr>
          <p:cNvPr id="17" name="テキスト ボックス 16">
            <a:extLst>
              <a:ext uri="{FF2B5EF4-FFF2-40B4-BE49-F238E27FC236}">
                <a16:creationId xmlns:a16="http://schemas.microsoft.com/office/drawing/2014/main" id="{F0B82778-42CE-14EC-CE64-DE0703A9A745}"/>
              </a:ext>
            </a:extLst>
          </p:cNvPr>
          <p:cNvSpPr txBox="1"/>
          <p:nvPr/>
        </p:nvSpPr>
        <p:spPr>
          <a:xfrm>
            <a:off x="8275421" y="2763214"/>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S/N:9</a:t>
            </a:r>
            <a:endParaRPr lang="ja-JP" altLang="en-US" dirty="0"/>
          </a:p>
        </p:txBody>
      </p:sp>
      <p:pic>
        <p:nvPicPr>
          <p:cNvPr id="22" name="図 21">
            <a:extLst>
              <a:ext uri="{FF2B5EF4-FFF2-40B4-BE49-F238E27FC236}">
                <a16:creationId xmlns:a16="http://schemas.microsoft.com/office/drawing/2014/main" id="{9DF52D7A-BC71-0D2D-478D-00FFDC5D3E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56" y="3148136"/>
            <a:ext cx="4008949" cy="3234206"/>
          </a:xfrm>
          <a:prstGeom prst="rect">
            <a:avLst/>
          </a:prstGeom>
          <a:noFill/>
          <a:ln>
            <a:solidFill>
              <a:schemeClr val="tx1"/>
            </a:solidFill>
          </a:ln>
        </p:spPr>
      </p:pic>
      <p:pic>
        <p:nvPicPr>
          <p:cNvPr id="24" name="図 23">
            <a:extLst>
              <a:ext uri="{FF2B5EF4-FFF2-40B4-BE49-F238E27FC236}">
                <a16:creationId xmlns:a16="http://schemas.microsoft.com/office/drawing/2014/main" id="{0B5B2935-7668-2B54-D2E2-8D4038433E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100" y="3149898"/>
            <a:ext cx="4010213" cy="3234206"/>
          </a:xfrm>
          <a:prstGeom prst="rect">
            <a:avLst/>
          </a:prstGeom>
          <a:noFill/>
          <a:ln>
            <a:solidFill>
              <a:schemeClr val="tx1"/>
            </a:solidFill>
          </a:ln>
        </p:spPr>
      </p:pic>
      <p:pic>
        <p:nvPicPr>
          <p:cNvPr id="26" name="図 25">
            <a:extLst>
              <a:ext uri="{FF2B5EF4-FFF2-40B4-BE49-F238E27FC236}">
                <a16:creationId xmlns:a16="http://schemas.microsoft.com/office/drawing/2014/main" id="{C5A5EF7A-3811-1963-290F-671EC7ED54B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4407" y="3149898"/>
            <a:ext cx="4024755" cy="3245934"/>
          </a:xfrm>
          <a:prstGeom prst="rect">
            <a:avLst/>
          </a:prstGeom>
          <a:noFill/>
          <a:ln>
            <a:solidFill>
              <a:schemeClr val="tx1"/>
            </a:solidFill>
          </a:ln>
        </p:spPr>
      </p:pic>
      <p:sp>
        <p:nvSpPr>
          <p:cNvPr id="3" name="テキスト ボックス 2">
            <a:extLst>
              <a:ext uri="{FF2B5EF4-FFF2-40B4-BE49-F238E27FC236}">
                <a16:creationId xmlns:a16="http://schemas.microsoft.com/office/drawing/2014/main" id="{36B82D7D-ACB7-A8F0-336F-67D6C2D9E440}"/>
              </a:ext>
            </a:extLst>
          </p:cNvPr>
          <p:cNvSpPr txBox="1"/>
          <p:nvPr/>
        </p:nvSpPr>
        <p:spPr>
          <a:xfrm>
            <a:off x="343996" y="2077039"/>
            <a:ext cx="816790" cy="584775"/>
          </a:xfrm>
          <a:prstGeom prst="rect">
            <a:avLst/>
          </a:prstGeom>
          <a:solidFill>
            <a:srgbClr val="93E4ED"/>
          </a:solidFill>
        </p:spPr>
        <p:txBody>
          <a:bodyPr wrap="square" rtlCol="0">
            <a:spAutoFit/>
          </a:bodyPr>
          <a:lstStyle/>
          <a:p>
            <a:pPr algn="ctr"/>
            <a:r>
              <a:rPr kumimoji="1" lang="en-US" altLang="ja-JP" sz="1600" b="1" u="sng">
                <a:solidFill>
                  <a:srgbClr val="007E39"/>
                </a:solidFill>
              </a:rPr>
              <a:t>ALL </a:t>
            </a:r>
          </a:p>
          <a:p>
            <a:pPr algn="ctr"/>
            <a:r>
              <a:rPr kumimoji="1" lang="en-US" altLang="ja-JP" sz="1600" b="1" u="sng">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4223307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44</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4803858"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Voltage-controlled crystal oscillator</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2400657"/>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electrical characteristic measurements after the thermal shock test on the voltage-controlled crystal oscillator are shown in Fig. 29. </a:t>
            </a:r>
          </a:p>
          <a:p>
            <a:pPr marL="457200" indent="-457200">
              <a:spcBef>
                <a:spcPts val="1200"/>
              </a:spcBef>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changes or abnormalities </a:t>
            </a:r>
            <a:r>
              <a:rPr lang="en-US" altLang="ja-JP" b="1" dirty="0">
                <a:solidFill>
                  <a:srgbClr val="002060"/>
                </a:solidFill>
                <a:latin typeface="Segoe UI" panose="020B0502040204020203" pitchFamily="34" charset="0"/>
                <a:cs typeface="Segoe UI" panose="020B0502040204020203" pitchFamily="34" charset="0"/>
              </a:rPr>
              <a:t>in electrical characteristics due to thermal shock were observed.</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output frequency</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7E39"/>
                </a:solidFill>
                <a:latin typeface="Segoe UI" panose="020B0502040204020203" pitchFamily="34" charset="0"/>
                <a:cs typeface="Segoe UI" panose="020B0502040204020203" pitchFamily="34" charset="0"/>
              </a:rPr>
              <a:t>the maximum change was 166Hz </a:t>
            </a:r>
            <a:r>
              <a:rPr lang="en-US" altLang="ja-JP" sz="1600" b="1" dirty="0">
                <a:solidFill>
                  <a:srgbClr val="002060"/>
                </a:solidFill>
                <a:latin typeface="Segoe UI" panose="020B0502040204020203" pitchFamily="34" charset="0"/>
                <a:cs typeface="Segoe UI" panose="020B0502040204020203" pitchFamily="34" charset="0"/>
              </a:rPr>
              <a:t>compared to the judgment 			            criteria of 122.88MHz±6.144kHz.</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Current consumption</a:t>
            </a:r>
            <a:r>
              <a:rPr lang="en-US" altLang="ja-JP" sz="1600" b="1" dirty="0">
                <a:solidFill>
                  <a:srgbClr val="002060"/>
                </a:solidFill>
                <a:latin typeface="Segoe UI" panose="020B0502040204020203" pitchFamily="34" charset="0"/>
                <a:cs typeface="Segoe UI" panose="020B0502040204020203" pitchFamily="34" charset="0"/>
              </a:rPr>
              <a:t>: </a:t>
            </a:r>
            <a:r>
              <a:rPr lang="en-US" altLang="ja-JP" sz="1600" b="1" u="sng" dirty="0">
                <a:solidFill>
                  <a:srgbClr val="007E39"/>
                </a:solidFill>
                <a:latin typeface="Segoe UI" panose="020B0502040204020203" pitchFamily="34" charset="0"/>
                <a:cs typeface="Segoe UI" panose="020B0502040204020203" pitchFamily="34" charset="0"/>
              </a:rPr>
              <a:t>No significant changes or abnormalities.</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127448" y="6074521"/>
            <a:ext cx="9937104"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29.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electrical characteristic measurements after the thermal shock test on the voltage-controlled crystal oscillator</a:t>
            </a:r>
            <a:endParaRPr lang="ja-JP" altLang="en-US" sz="1200" b="1"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7293198E-B22F-ECB0-D80A-EAEB315571A9}"/>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9" name="テキスト ボックス 8">
            <a:extLst>
              <a:ext uri="{FF2B5EF4-FFF2-40B4-BE49-F238E27FC236}">
                <a16:creationId xmlns:a16="http://schemas.microsoft.com/office/drawing/2014/main" id="{B07FDCA2-8C34-4ABC-AA3A-D01CF0B01C90}"/>
              </a:ext>
            </a:extLst>
          </p:cNvPr>
          <p:cNvSpPr txBox="1"/>
          <p:nvPr/>
        </p:nvSpPr>
        <p:spPr>
          <a:xfrm>
            <a:off x="5339916" y="776119"/>
            <a:ext cx="2628292" cy="400110"/>
          </a:xfrm>
          <a:prstGeom prst="rect">
            <a:avLst/>
          </a:prstGeom>
          <a:solidFill>
            <a:srgbClr val="92D050"/>
          </a:solidFill>
        </p:spPr>
        <p:txBody>
          <a:bodyPr wrap="square">
            <a:spAutoFit/>
          </a:bodyPr>
          <a:lstStyle/>
          <a:p>
            <a:r>
              <a:rPr lang="en-US" altLang="ja-JP" sz="2000" b="1" dirty="0">
                <a:latin typeface="Segoe UI" panose="020B0502040204020203" pitchFamily="34" charset="0"/>
                <a:cs typeface="Segoe UI" panose="020B0502040204020203" pitchFamily="34" charset="0"/>
              </a:rPr>
              <a:t>Thermal shock test</a:t>
            </a:r>
          </a:p>
        </p:txBody>
      </p:sp>
      <p:pic>
        <p:nvPicPr>
          <p:cNvPr id="5" name="図 4">
            <a:extLst>
              <a:ext uri="{FF2B5EF4-FFF2-40B4-BE49-F238E27FC236}">
                <a16:creationId xmlns:a16="http://schemas.microsoft.com/office/drawing/2014/main" id="{CBD97906-6E36-09EB-6E74-5E41679A36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1484" y="3555409"/>
            <a:ext cx="4104456" cy="2462096"/>
          </a:xfrm>
          <a:prstGeom prst="rect">
            <a:avLst/>
          </a:prstGeom>
          <a:noFill/>
          <a:ln>
            <a:solidFill>
              <a:schemeClr val="tx1"/>
            </a:solidFill>
          </a:ln>
        </p:spPr>
      </p:pic>
      <p:pic>
        <p:nvPicPr>
          <p:cNvPr id="10" name="図 9">
            <a:extLst>
              <a:ext uri="{FF2B5EF4-FFF2-40B4-BE49-F238E27FC236}">
                <a16:creationId xmlns:a16="http://schemas.microsoft.com/office/drawing/2014/main" id="{6009F4C5-FA21-A355-58F0-D4CE2C57CF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5526" y="3555409"/>
            <a:ext cx="4004950" cy="2401281"/>
          </a:xfrm>
          <a:prstGeom prst="rect">
            <a:avLst/>
          </a:prstGeom>
          <a:noFill/>
          <a:ln>
            <a:solidFill>
              <a:schemeClr val="tx1"/>
            </a:solidFill>
          </a:ln>
        </p:spPr>
      </p:pic>
      <p:sp>
        <p:nvSpPr>
          <p:cNvPr id="3" name="テキスト ボックス 2">
            <a:extLst>
              <a:ext uri="{FF2B5EF4-FFF2-40B4-BE49-F238E27FC236}">
                <a16:creationId xmlns:a16="http://schemas.microsoft.com/office/drawing/2014/main" id="{89DE8D3A-B4A9-259D-7E52-7E0E2BDFD4A4}"/>
              </a:ext>
            </a:extLst>
          </p:cNvPr>
          <p:cNvSpPr txBox="1"/>
          <p:nvPr/>
        </p:nvSpPr>
        <p:spPr>
          <a:xfrm>
            <a:off x="176018" y="2672916"/>
            <a:ext cx="816790" cy="584775"/>
          </a:xfrm>
          <a:prstGeom prst="rect">
            <a:avLst/>
          </a:prstGeom>
          <a:solidFill>
            <a:srgbClr val="93E4ED"/>
          </a:solidFill>
        </p:spPr>
        <p:txBody>
          <a:bodyPr wrap="square" rtlCol="0">
            <a:spAutoFit/>
          </a:bodyPr>
          <a:lstStyle/>
          <a:p>
            <a:pPr algn="ctr"/>
            <a:r>
              <a:rPr kumimoji="1" lang="en-US" altLang="ja-JP" sz="1600" b="1" u="sng">
                <a:solidFill>
                  <a:srgbClr val="007E39"/>
                </a:solidFill>
              </a:rPr>
              <a:t>ALL </a:t>
            </a:r>
          </a:p>
          <a:p>
            <a:pPr algn="ctr"/>
            <a:r>
              <a:rPr kumimoji="1" lang="en-US" altLang="ja-JP" sz="1600" b="1" u="sng">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1067912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45</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80021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external visual examination after the thermal shock test are shown in Fig. 30.</a:t>
            </a:r>
          </a:p>
          <a:p>
            <a:pPr marL="457200" indent="-457200">
              <a:spcBef>
                <a:spcPts val="1200"/>
              </a:spcBef>
              <a:buClr>
                <a:schemeClr val="accent1">
                  <a:lumMod val="50000"/>
                </a:schemeClr>
              </a:buClr>
              <a:buFont typeface="Wingdings" panose="05000000000000000000" pitchFamily="2" charset="2"/>
              <a:buChar char="Ø"/>
              <a:defRPr/>
            </a:pPr>
            <a:r>
              <a:rPr lang="en-US" altLang="ja-JP" b="1" dirty="0">
                <a:solidFill>
                  <a:srgbClr val="007E39"/>
                </a:solidFill>
                <a:latin typeface="Segoe UI" panose="020B0502040204020203" pitchFamily="34" charset="0"/>
                <a:cs typeface="Segoe UI" panose="020B0502040204020203" pitchFamily="34" charset="0"/>
              </a:rPr>
              <a:t>No significant changes or abnormalities </a:t>
            </a:r>
            <a:r>
              <a:rPr lang="en-US" altLang="ja-JP" b="1" dirty="0">
                <a:solidFill>
                  <a:srgbClr val="002060"/>
                </a:solidFill>
                <a:latin typeface="Segoe UI" panose="020B0502040204020203" pitchFamily="34" charset="0"/>
                <a:cs typeface="Segoe UI" panose="020B0502040204020203" pitchFamily="34" charset="0"/>
              </a:rPr>
              <a:t>were observed.</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640306" y="6464369"/>
            <a:ext cx="8911388"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30.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external visual examination after the thermal shock test on voltage-controlled crystal oscillator</a:t>
            </a:r>
            <a:endParaRPr lang="ja-JP" altLang="en-US" sz="1200" b="1" dirty="0">
              <a:latin typeface="Segoe UI" panose="020B0502040204020203" pitchFamily="34" charset="0"/>
              <a:cs typeface="Segoe UI" panose="020B0502040204020203" pitchFamily="34" charset="0"/>
            </a:endParaRPr>
          </a:p>
        </p:txBody>
      </p:sp>
      <p:sp>
        <p:nvSpPr>
          <p:cNvPr id="6" name="テキスト ボックス 5">
            <a:extLst>
              <a:ext uri="{FF2B5EF4-FFF2-40B4-BE49-F238E27FC236}">
                <a16:creationId xmlns:a16="http://schemas.microsoft.com/office/drawing/2014/main" id="{280B7CB6-BCF0-24DE-9B55-6BE801E6F779}"/>
              </a:ext>
            </a:extLst>
          </p:cNvPr>
          <p:cNvSpPr txBox="1"/>
          <p:nvPr/>
        </p:nvSpPr>
        <p:spPr>
          <a:xfrm>
            <a:off x="176018" y="776119"/>
            <a:ext cx="5811970"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Voltage-controlled crystal oscillator (cont’d)</a:t>
            </a:r>
          </a:p>
        </p:txBody>
      </p:sp>
      <p:sp>
        <p:nvSpPr>
          <p:cNvPr id="3" name="Rectangle 5">
            <a:extLst>
              <a:ext uri="{FF2B5EF4-FFF2-40B4-BE49-F238E27FC236}">
                <a16:creationId xmlns:a16="http://schemas.microsoft.com/office/drawing/2014/main" id="{7944A7A3-E059-420C-30F9-55C9977BE3A2}"/>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4" name="テキスト ボックス 3">
            <a:extLst>
              <a:ext uri="{FF2B5EF4-FFF2-40B4-BE49-F238E27FC236}">
                <a16:creationId xmlns:a16="http://schemas.microsoft.com/office/drawing/2014/main" id="{AEEC1675-FA73-AE98-D25C-B628DE2AE0B1}"/>
              </a:ext>
            </a:extLst>
          </p:cNvPr>
          <p:cNvSpPr txBox="1"/>
          <p:nvPr/>
        </p:nvSpPr>
        <p:spPr>
          <a:xfrm>
            <a:off x="6096000" y="776119"/>
            <a:ext cx="2628292" cy="400110"/>
          </a:xfrm>
          <a:prstGeom prst="rect">
            <a:avLst/>
          </a:prstGeom>
          <a:solidFill>
            <a:srgbClr val="92D050"/>
          </a:solidFill>
        </p:spPr>
        <p:txBody>
          <a:bodyPr wrap="square">
            <a:spAutoFit/>
          </a:bodyPr>
          <a:lstStyle/>
          <a:p>
            <a:r>
              <a:rPr lang="en-US" altLang="ja-JP" sz="2000" b="1" dirty="0">
                <a:latin typeface="Segoe UI" panose="020B0502040204020203" pitchFamily="34" charset="0"/>
                <a:cs typeface="Segoe UI" panose="020B0502040204020203" pitchFamily="34" charset="0"/>
              </a:rPr>
              <a:t>Thermal shock test</a:t>
            </a:r>
          </a:p>
        </p:txBody>
      </p:sp>
      <p:sp>
        <p:nvSpPr>
          <p:cNvPr id="5" name="テキスト ボックス 4">
            <a:extLst>
              <a:ext uri="{FF2B5EF4-FFF2-40B4-BE49-F238E27FC236}">
                <a16:creationId xmlns:a16="http://schemas.microsoft.com/office/drawing/2014/main" id="{D383BF68-E377-F68E-AF21-33FBE32F6A73}"/>
              </a:ext>
            </a:extLst>
          </p:cNvPr>
          <p:cNvSpPr txBox="1"/>
          <p:nvPr/>
        </p:nvSpPr>
        <p:spPr>
          <a:xfrm>
            <a:off x="159325" y="2766568"/>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S/N:1</a:t>
            </a:r>
            <a:endParaRPr lang="ja-JP" altLang="en-US" dirty="0"/>
          </a:p>
        </p:txBody>
      </p:sp>
      <p:sp>
        <p:nvSpPr>
          <p:cNvPr id="7" name="テキスト ボックス 6">
            <a:extLst>
              <a:ext uri="{FF2B5EF4-FFF2-40B4-BE49-F238E27FC236}">
                <a16:creationId xmlns:a16="http://schemas.microsoft.com/office/drawing/2014/main" id="{74534B9E-88F3-D446-03AD-42A95B3D8C45}"/>
              </a:ext>
            </a:extLst>
          </p:cNvPr>
          <p:cNvSpPr txBox="1"/>
          <p:nvPr/>
        </p:nvSpPr>
        <p:spPr>
          <a:xfrm>
            <a:off x="4223792" y="2766568"/>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S/N:2</a:t>
            </a:r>
            <a:endParaRPr lang="ja-JP" altLang="en-US" dirty="0"/>
          </a:p>
        </p:txBody>
      </p:sp>
      <p:sp>
        <p:nvSpPr>
          <p:cNvPr id="9" name="テキスト ボックス 8">
            <a:extLst>
              <a:ext uri="{FF2B5EF4-FFF2-40B4-BE49-F238E27FC236}">
                <a16:creationId xmlns:a16="http://schemas.microsoft.com/office/drawing/2014/main" id="{1C924AAD-42CE-030C-5F1E-0D9BCD439860}"/>
              </a:ext>
            </a:extLst>
          </p:cNvPr>
          <p:cNvSpPr txBox="1"/>
          <p:nvPr/>
        </p:nvSpPr>
        <p:spPr>
          <a:xfrm>
            <a:off x="8288259" y="2764424"/>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S/N:3</a:t>
            </a:r>
            <a:endParaRPr lang="ja-JP" altLang="en-US" dirty="0"/>
          </a:p>
        </p:txBody>
      </p:sp>
      <p:pic>
        <p:nvPicPr>
          <p:cNvPr id="19" name="図 18">
            <a:extLst>
              <a:ext uri="{FF2B5EF4-FFF2-40B4-BE49-F238E27FC236}">
                <a16:creationId xmlns:a16="http://schemas.microsoft.com/office/drawing/2014/main" id="{F3406166-6367-AF4D-8DCC-E6B9AF8447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43" y="3149346"/>
            <a:ext cx="4027352" cy="3248028"/>
          </a:xfrm>
          <a:prstGeom prst="rect">
            <a:avLst/>
          </a:prstGeom>
          <a:noFill/>
          <a:ln>
            <a:solidFill>
              <a:schemeClr val="tx1"/>
            </a:solidFill>
          </a:ln>
        </p:spPr>
      </p:pic>
      <p:pic>
        <p:nvPicPr>
          <p:cNvPr id="21" name="図 20">
            <a:extLst>
              <a:ext uri="{FF2B5EF4-FFF2-40B4-BE49-F238E27FC236}">
                <a16:creationId xmlns:a16="http://schemas.microsoft.com/office/drawing/2014/main" id="{FBBD7260-87AA-8F13-35CB-FEDEF50AA37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5473" y="3150524"/>
            <a:ext cx="4014329" cy="3237525"/>
          </a:xfrm>
          <a:prstGeom prst="rect">
            <a:avLst/>
          </a:prstGeom>
          <a:noFill/>
          <a:ln>
            <a:solidFill>
              <a:schemeClr val="tx1"/>
            </a:solidFill>
          </a:ln>
        </p:spPr>
      </p:pic>
      <p:pic>
        <p:nvPicPr>
          <p:cNvPr id="23" name="図 22">
            <a:extLst>
              <a:ext uri="{FF2B5EF4-FFF2-40B4-BE49-F238E27FC236}">
                <a16:creationId xmlns:a16="http://schemas.microsoft.com/office/drawing/2014/main" id="{67A5A83A-5890-8EEC-4ACD-063A1081A32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4780" y="3149346"/>
            <a:ext cx="4027220" cy="3247922"/>
          </a:xfrm>
          <a:prstGeom prst="rect">
            <a:avLst/>
          </a:prstGeom>
          <a:noFill/>
          <a:ln>
            <a:solidFill>
              <a:schemeClr val="tx1"/>
            </a:solidFill>
          </a:ln>
        </p:spPr>
      </p:pic>
      <p:sp>
        <p:nvSpPr>
          <p:cNvPr id="10" name="テキスト ボックス 9">
            <a:extLst>
              <a:ext uri="{FF2B5EF4-FFF2-40B4-BE49-F238E27FC236}">
                <a16:creationId xmlns:a16="http://schemas.microsoft.com/office/drawing/2014/main" id="{0DF1890F-BF10-26C8-BF23-BE69A96AD611}"/>
              </a:ext>
            </a:extLst>
          </p:cNvPr>
          <p:cNvSpPr txBox="1"/>
          <p:nvPr/>
        </p:nvSpPr>
        <p:spPr>
          <a:xfrm>
            <a:off x="314643" y="2038741"/>
            <a:ext cx="816790" cy="584775"/>
          </a:xfrm>
          <a:prstGeom prst="rect">
            <a:avLst/>
          </a:prstGeom>
          <a:solidFill>
            <a:srgbClr val="93E4ED"/>
          </a:solidFill>
        </p:spPr>
        <p:txBody>
          <a:bodyPr wrap="square" rtlCol="0">
            <a:spAutoFit/>
          </a:bodyPr>
          <a:lstStyle/>
          <a:p>
            <a:pPr algn="ctr"/>
            <a:r>
              <a:rPr kumimoji="1" lang="en-US" altLang="ja-JP" sz="1600" b="1" u="sng">
                <a:solidFill>
                  <a:srgbClr val="007E39"/>
                </a:solidFill>
              </a:rPr>
              <a:t>ALL </a:t>
            </a:r>
          </a:p>
          <a:p>
            <a:pPr algn="ctr"/>
            <a:r>
              <a:rPr kumimoji="1" lang="en-US" altLang="ja-JP" sz="1600" b="1" u="sng">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1392166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46</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184665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ion migration test on the voltage-controlled crystal oscillator are shown in Fig. 31.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fluctuations or signs </a:t>
            </a:r>
            <a:r>
              <a:rPr lang="en-US" altLang="ja-JP" b="1" dirty="0">
                <a:solidFill>
                  <a:srgbClr val="002060"/>
                </a:solidFill>
                <a:latin typeface="Segoe UI" panose="020B0502040204020203" pitchFamily="34" charset="0"/>
                <a:cs typeface="Segoe UI" panose="020B0502040204020203" pitchFamily="34" charset="0"/>
              </a:rPr>
              <a:t>of the ion migration were observed.</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output frequency</a:t>
            </a:r>
            <a:r>
              <a:rPr lang="en-US" altLang="ja-JP" sz="1600" b="1" dirty="0">
                <a:solidFill>
                  <a:srgbClr val="002060"/>
                </a:solidFill>
                <a:latin typeface="Segoe UI" panose="020B0502040204020203" pitchFamily="34" charset="0"/>
                <a:cs typeface="Segoe UI" panose="020B0502040204020203" pitchFamily="34" charset="0"/>
              </a:rPr>
              <a:t>: No abnormalities as </a:t>
            </a:r>
            <a:r>
              <a:rPr lang="en-US" altLang="ja-JP" sz="1600" b="1" u="sng" dirty="0">
                <a:solidFill>
                  <a:srgbClr val="007E39"/>
                </a:solidFill>
                <a:latin typeface="Segoe UI" panose="020B0502040204020203" pitchFamily="34" charset="0"/>
                <a:cs typeface="Segoe UI" panose="020B0502040204020203" pitchFamily="34" charset="0"/>
              </a:rPr>
              <a:t>the maximum change was 137Hz </a:t>
            </a:r>
            <a:r>
              <a:rPr lang="en-US" altLang="ja-JP" sz="1600" b="1" dirty="0">
                <a:solidFill>
                  <a:srgbClr val="002060"/>
                </a:solidFill>
                <a:latin typeface="Segoe UI" panose="020B0502040204020203" pitchFamily="34" charset="0"/>
                <a:cs typeface="Segoe UI" panose="020B0502040204020203" pitchFamily="34" charset="0"/>
              </a:rPr>
              <a:t>compared to the judgment 			         criteria of 122.88MHz±6.144kHz.</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Current consumption</a:t>
            </a:r>
            <a:r>
              <a:rPr lang="en-US" altLang="ja-JP" sz="1600" b="1" dirty="0">
                <a:solidFill>
                  <a:srgbClr val="002060"/>
                </a:solidFill>
                <a:latin typeface="Segoe UI" panose="020B0502040204020203" pitchFamily="34" charset="0"/>
                <a:cs typeface="Segoe UI" panose="020B0502040204020203" pitchFamily="34" charset="0"/>
              </a:rPr>
              <a:t>: </a:t>
            </a:r>
            <a:r>
              <a:rPr lang="en-US" altLang="ja-JP" sz="1600" b="1" u="sng" dirty="0">
                <a:solidFill>
                  <a:srgbClr val="007E39"/>
                </a:solidFill>
                <a:latin typeface="Segoe UI" panose="020B0502040204020203" pitchFamily="34" charset="0"/>
                <a:cs typeface="Segoe UI" panose="020B0502040204020203" pitchFamily="34" charset="0"/>
              </a:rPr>
              <a:t>No significant changes or abnormalities</a:t>
            </a:r>
            <a:r>
              <a:rPr lang="en-US" altLang="ja-JP" sz="1600" b="1" dirty="0">
                <a:solidFill>
                  <a:srgbClr val="002060"/>
                </a:solidFill>
                <a:latin typeface="Segoe UI" panose="020B0502040204020203" pitchFamily="34" charset="0"/>
                <a:cs typeface="Segoe UI" panose="020B0502040204020203" pitchFamily="34" charset="0"/>
              </a:rPr>
              <a:t>.</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2891644" y="6127372"/>
            <a:ext cx="6408712"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31.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results of the ion migration test on the voltage-controlled crystal oscillator</a:t>
            </a:r>
            <a:endParaRPr lang="ja-JP" altLang="en-US" sz="1200" b="1" dirty="0">
              <a:latin typeface="Segoe UI" panose="020B0502040204020203" pitchFamily="34" charset="0"/>
              <a:cs typeface="Segoe UI" panose="020B0502040204020203" pitchFamily="34" charset="0"/>
            </a:endParaRPr>
          </a:p>
        </p:txBody>
      </p:sp>
      <p:sp>
        <p:nvSpPr>
          <p:cNvPr id="3" name="Rectangle 5">
            <a:extLst>
              <a:ext uri="{FF2B5EF4-FFF2-40B4-BE49-F238E27FC236}">
                <a16:creationId xmlns:a16="http://schemas.microsoft.com/office/drawing/2014/main" id="{137FC3DF-226E-8672-3F0D-18D0210DD477}"/>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11" name="テキスト ボックス 10">
            <a:extLst>
              <a:ext uri="{FF2B5EF4-FFF2-40B4-BE49-F238E27FC236}">
                <a16:creationId xmlns:a16="http://schemas.microsoft.com/office/drawing/2014/main" id="{D8B05F19-5FE9-6F38-8B26-782842F2E60E}"/>
              </a:ext>
            </a:extLst>
          </p:cNvPr>
          <p:cNvSpPr txBox="1"/>
          <p:nvPr/>
        </p:nvSpPr>
        <p:spPr>
          <a:xfrm>
            <a:off x="176018" y="776119"/>
            <a:ext cx="5919982"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Voltage-controlled crystal oscillator (cont’d)</a:t>
            </a:r>
          </a:p>
        </p:txBody>
      </p:sp>
      <p:sp>
        <p:nvSpPr>
          <p:cNvPr id="12" name="テキスト ボックス 11">
            <a:extLst>
              <a:ext uri="{FF2B5EF4-FFF2-40B4-BE49-F238E27FC236}">
                <a16:creationId xmlns:a16="http://schemas.microsoft.com/office/drawing/2014/main" id="{39811B5D-BB24-9945-A348-EDD388E3A452}"/>
              </a:ext>
            </a:extLst>
          </p:cNvPr>
          <p:cNvSpPr txBox="1"/>
          <p:nvPr/>
        </p:nvSpPr>
        <p:spPr>
          <a:xfrm>
            <a:off x="6229664" y="776119"/>
            <a:ext cx="2412268" cy="400110"/>
          </a:xfrm>
          <a:prstGeom prst="rect">
            <a:avLst/>
          </a:prstGeom>
          <a:solidFill>
            <a:srgbClr val="FFCCFF"/>
          </a:solidFill>
        </p:spPr>
        <p:txBody>
          <a:bodyPr wrap="square">
            <a:spAutoFit/>
          </a:bodyPr>
          <a:lstStyle/>
          <a:p>
            <a:r>
              <a:rPr lang="en-US" altLang="ja-JP" sz="2000" b="1" dirty="0">
                <a:latin typeface="Segoe UI" panose="020B0502040204020203" pitchFamily="34" charset="0"/>
                <a:cs typeface="Segoe UI" panose="020B0502040204020203" pitchFamily="34" charset="0"/>
              </a:rPr>
              <a:t>Ion migration test</a:t>
            </a:r>
          </a:p>
        </p:txBody>
      </p:sp>
      <p:pic>
        <p:nvPicPr>
          <p:cNvPr id="4" name="図 3">
            <a:extLst>
              <a:ext uri="{FF2B5EF4-FFF2-40B4-BE49-F238E27FC236}">
                <a16:creationId xmlns:a16="http://schemas.microsoft.com/office/drawing/2014/main" id="{9A6B69EC-771D-0546-4F51-9A5B57F6F0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567" y="3135821"/>
            <a:ext cx="5911289" cy="2972114"/>
          </a:xfrm>
          <a:prstGeom prst="rect">
            <a:avLst/>
          </a:prstGeom>
          <a:noFill/>
          <a:ln>
            <a:solidFill>
              <a:schemeClr val="tx1"/>
            </a:solidFill>
          </a:ln>
        </p:spPr>
      </p:pic>
      <p:pic>
        <p:nvPicPr>
          <p:cNvPr id="5" name="図 4">
            <a:extLst>
              <a:ext uri="{FF2B5EF4-FFF2-40B4-BE49-F238E27FC236}">
                <a16:creationId xmlns:a16="http://schemas.microsoft.com/office/drawing/2014/main" id="{6F1074BD-D7CC-7B3F-4783-77D03196DD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580" y="3135821"/>
            <a:ext cx="5153671" cy="2973370"/>
          </a:xfrm>
          <a:prstGeom prst="rect">
            <a:avLst/>
          </a:prstGeom>
          <a:noFill/>
          <a:ln>
            <a:solidFill>
              <a:schemeClr val="tx1"/>
            </a:solidFill>
          </a:ln>
        </p:spPr>
      </p:pic>
      <p:sp>
        <p:nvSpPr>
          <p:cNvPr id="6" name="テキスト ボックス 5">
            <a:extLst>
              <a:ext uri="{FF2B5EF4-FFF2-40B4-BE49-F238E27FC236}">
                <a16:creationId xmlns:a16="http://schemas.microsoft.com/office/drawing/2014/main" id="{CB59C04E-5876-594A-0DC8-5F6DE24DD2DD}"/>
              </a:ext>
            </a:extLst>
          </p:cNvPr>
          <p:cNvSpPr txBox="1"/>
          <p:nvPr/>
        </p:nvSpPr>
        <p:spPr>
          <a:xfrm>
            <a:off x="314643" y="2124496"/>
            <a:ext cx="816790" cy="584775"/>
          </a:xfrm>
          <a:prstGeom prst="rect">
            <a:avLst/>
          </a:prstGeom>
          <a:solidFill>
            <a:srgbClr val="93E4ED"/>
          </a:solidFill>
        </p:spPr>
        <p:txBody>
          <a:bodyPr wrap="square" rtlCol="0">
            <a:spAutoFit/>
          </a:bodyPr>
          <a:lstStyle/>
          <a:p>
            <a:pPr algn="ctr"/>
            <a:r>
              <a:rPr kumimoji="1" lang="en-US" altLang="ja-JP" sz="1600" b="1" u="sng" dirty="0">
                <a:solidFill>
                  <a:srgbClr val="007E39"/>
                </a:solidFill>
              </a:rPr>
              <a:t>ALL </a:t>
            </a:r>
          </a:p>
          <a:p>
            <a:pPr algn="ctr"/>
            <a:r>
              <a:rPr kumimoji="1" lang="en-US" altLang="ja-JP" sz="1600" b="1" u="sng" dirty="0">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3515696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47</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2154436"/>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electrical characteristic measurements after the ion migration test on the voltage-controlled crystal oscillator are shown in Fig. 32.  </a:t>
            </a:r>
          </a:p>
          <a:p>
            <a:pPr marL="457200" indent="-457200">
              <a:spcBef>
                <a:spcPts val="1200"/>
              </a:spcBef>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changes or abnormalities </a:t>
            </a:r>
            <a:r>
              <a:rPr lang="en-US" altLang="ja-JP" b="1" dirty="0">
                <a:solidFill>
                  <a:srgbClr val="002060"/>
                </a:solidFill>
                <a:latin typeface="Segoe UI" panose="020B0502040204020203" pitchFamily="34" charset="0"/>
                <a:cs typeface="Segoe UI" panose="020B0502040204020203" pitchFamily="34" charset="0"/>
              </a:rPr>
              <a:t>in electrical characteristics due to the ion migration were observed.</a:t>
            </a: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Output frequency</a:t>
            </a:r>
            <a:r>
              <a:rPr lang="en-US" altLang="ja-JP" sz="1600" b="1" dirty="0">
                <a:solidFill>
                  <a:srgbClr val="002060"/>
                </a:solidFill>
                <a:latin typeface="Segoe UI" panose="020B0502040204020203" pitchFamily="34" charset="0"/>
                <a:cs typeface="Segoe UI" panose="020B0502040204020203" pitchFamily="34" charset="0"/>
              </a:rPr>
              <a:t>: </a:t>
            </a:r>
            <a:r>
              <a:rPr lang="en-US" altLang="ja-JP" sz="1600" b="1" u="sng" dirty="0">
                <a:solidFill>
                  <a:srgbClr val="007E39"/>
                </a:solidFill>
                <a:latin typeface="Segoe UI" panose="020B0502040204020203" pitchFamily="34" charset="0"/>
                <a:cs typeface="Segoe UI" panose="020B0502040204020203" pitchFamily="34" charset="0"/>
              </a:rPr>
              <a:t>No significant changes or abnormalities</a:t>
            </a:r>
            <a:endParaRPr lang="en-US" altLang="ja-JP" sz="1600" b="1" dirty="0">
              <a:solidFill>
                <a:srgbClr val="007E39"/>
              </a:solidFill>
              <a:latin typeface="Segoe UI" panose="020B0502040204020203" pitchFamily="34" charset="0"/>
              <a:cs typeface="Segoe UI" panose="020B0502040204020203" pitchFamily="34" charset="0"/>
            </a:endParaRPr>
          </a:p>
          <a:p>
            <a:pPr marL="1339850" lvl="2" indent="-425450">
              <a:spcBef>
                <a:spcPts val="1200"/>
              </a:spcBef>
              <a:buFont typeface="Wingdings" panose="05000000000000000000" pitchFamily="2" charset="2"/>
              <a:buChar char="ü"/>
              <a:defRPr/>
            </a:pPr>
            <a:r>
              <a:rPr lang="en-US" altLang="ja-JP" sz="1600" b="1" u="sng" dirty="0">
                <a:solidFill>
                  <a:srgbClr val="002060"/>
                </a:solidFill>
                <a:latin typeface="Segoe UI" panose="020B0502040204020203" pitchFamily="34" charset="0"/>
                <a:cs typeface="Segoe UI" panose="020B0502040204020203" pitchFamily="34" charset="0"/>
              </a:rPr>
              <a:t>Current consumption</a:t>
            </a:r>
            <a:r>
              <a:rPr lang="en-US" altLang="ja-JP" sz="1600" b="1" dirty="0">
                <a:solidFill>
                  <a:srgbClr val="002060"/>
                </a:solidFill>
                <a:latin typeface="Segoe UI" panose="020B0502040204020203" pitchFamily="34" charset="0"/>
                <a:cs typeface="Segoe UI" panose="020B0502040204020203" pitchFamily="34" charset="0"/>
              </a:rPr>
              <a:t>: </a:t>
            </a:r>
            <a:r>
              <a:rPr lang="en-US" altLang="ja-JP" sz="1600" b="1" u="sng" dirty="0">
                <a:solidFill>
                  <a:srgbClr val="007E39"/>
                </a:solidFill>
                <a:latin typeface="Segoe UI" panose="020B0502040204020203" pitchFamily="34" charset="0"/>
                <a:cs typeface="Segoe UI" panose="020B0502040204020203" pitchFamily="34" charset="0"/>
              </a:rPr>
              <a:t>No significant changes or abnormalities</a:t>
            </a:r>
            <a:r>
              <a:rPr lang="en-US" altLang="ja-JP" sz="1600" b="1" dirty="0">
                <a:solidFill>
                  <a:srgbClr val="002060"/>
                </a:solidFill>
                <a:latin typeface="Segoe UI" panose="020B0502040204020203" pitchFamily="34" charset="0"/>
                <a:cs typeface="Segoe UI" panose="020B0502040204020203" pitchFamily="34" charset="0"/>
              </a:rPr>
              <a:t>.</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235063" y="6361632"/>
            <a:ext cx="9721874" cy="276999"/>
          </a:xfrm>
          <a:prstGeom prst="rect">
            <a:avLst/>
          </a:prstGeom>
          <a:solidFill>
            <a:schemeClr val="bg1"/>
          </a:solidFill>
        </p:spPr>
        <p:txBody>
          <a:bodyPr wrap="square">
            <a:spAutoFit/>
          </a:bodyPr>
          <a:lstStyle/>
          <a:p>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Fig. 32. The result of the electrical characteristic measurements after the ion migration test on voltage-controlled crystal oscillator</a:t>
            </a:r>
            <a:endParaRPr lang="ja-JP" altLang="en-US" sz="1200" b="1" dirty="0">
              <a:latin typeface="Segoe UI" panose="020B0502040204020203" pitchFamily="34" charset="0"/>
              <a:cs typeface="Segoe UI" panose="020B0502040204020203" pitchFamily="34" charset="0"/>
            </a:endParaRPr>
          </a:p>
        </p:txBody>
      </p:sp>
      <p:sp>
        <p:nvSpPr>
          <p:cNvPr id="3" name="Rectangle 5">
            <a:extLst>
              <a:ext uri="{FF2B5EF4-FFF2-40B4-BE49-F238E27FC236}">
                <a16:creationId xmlns:a16="http://schemas.microsoft.com/office/drawing/2014/main" id="{137FC3DF-226E-8672-3F0D-18D0210DD477}"/>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5" name="テキスト ボックス 4">
            <a:extLst>
              <a:ext uri="{FF2B5EF4-FFF2-40B4-BE49-F238E27FC236}">
                <a16:creationId xmlns:a16="http://schemas.microsoft.com/office/drawing/2014/main" id="{E3840A7F-D64B-5A48-85B7-DE62B0B550AD}"/>
              </a:ext>
            </a:extLst>
          </p:cNvPr>
          <p:cNvSpPr txBox="1"/>
          <p:nvPr/>
        </p:nvSpPr>
        <p:spPr>
          <a:xfrm>
            <a:off x="176018" y="776119"/>
            <a:ext cx="5919982"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Voltage-controlled crystal oscillator (cont’d)</a:t>
            </a:r>
          </a:p>
        </p:txBody>
      </p:sp>
      <p:sp>
        <p:nvSpPr>
          <p:cNvPr id="11" name="テキスト ボックス 10">
            <a:extLst>
              <a:ext uri="{FF2B5EF4-FFF2-40B4-BE49-F238E27FC236}">
                <a16:creationId xmlns:a16="http://schemas.microsoft.com/office/drawing/2014/main" id="{9CC38968-AB62-EDEB-9E0D-1C3E2E3F6F8B}"/>
              </a:ext>
            </a:extLst>
          </p:cNvPr>
          <p:cNvSpPr txBox="1"/>
          <p:nvPr/>
        </p:nvSpPr>
        <p:spPr>
          <a:xfrm>
            <a:off x="6229664" y="776119"/>
            <a:ext cx="2412268" cy="400110"/>
          </a:xfrm>
          <a:prstGeom prst="rect">
            <a:avLst/>
          </a:prstGeom>
          <a:solidFill>
            <a:srgbClr val="FFCCFF"/>
          </a:solidFill>
        </p:spPr>
        <p:txBody>
          <a:bodyPr wrap="square">
            <a:spAutoFit/>
          </a:bodyPr>
          <a:lstStyle/>
          <a:p>
            <a:r>
              <a:rPr lang="en-US" altLang="ja-JP" sz="2000" b="1" dirty="0">
                <a:latin typeface="Segoe UI" panose="020B0502040204020203" pitchFamily="34" charset="0"/>
                <a:cs typeface="Segoe UI" panose="020B0502040204020203" pitchFamily="34" charset="0"/>
              </a:rPr>
              <a:t>Ion migration test</a:t>
            </a:r>
          </a:p>
        </p:txBody>
      </p:sp>
      <p:pic>
        <p:nvPicPr>
          <p:cNvPr id="4" name="図 3">
            <a:extLst>
              <a:ext uri="{FF2B5EF4-FFF2-40B4-BE49-F238E27FC236}">
                <a16:creationId xmlns:a16="http://schemas.microsoft.com/office/drawing/2014/main" id="{1C31DA6E-0F25-BC49-B494-8DD9FCEAD2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396" y="3309614"/>
            <a:ext cx="4932548" cy="2994636"/>
          </a:xfrm>
          <a:prstGeom prst="rect">
            <a:avLst/>
          </a:prstGeom>
          <a:noFill/>
          <a:ln>
            <a:solidFill>
              <a:schemeClr val="tx1"/>
            </a:solidFill>
          </a:ln>
        </p:spPr>
      </p:pic>
      <p:pic>
        <p:nvPicPr>
          <p:cNvPr id="7" name="図 6">
            <a:extLst>
              <a:ext uri="{FF2B5EF4-FFF2-40B4-BE49-F238E27FC236}">
                <a16:creationId xmlns:a16="http://schemas.microsoft.com/office/drawing/2014/main" id="{79B44811-E43F-15AE-1B6D-942A4897DB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0058" y="3309614"/>
            <a:ext cx="5004554" cy="3014039"/>
          </a:xfrm>
          <a:prstGeom prst="rect">
            <a:avLst/>
          </a:prstGeom>
          <a:noFill/>
          <a:ln>
            <a:solidFill>
              <a:schemeClr val="tx1"/>
            </a:solidFill>
          </a:ln>
        </p:spPr>
      </p:pic>
      <p:pic>
        <p:nvPicPr>
          <p:cNvPr id="13" name="図 12">
            <a:extLst>
              <a:ext uri="{FF2B5EF4-FFF2-40B4-BE49-F238E27FC236}">
                <a16:creationId xmlns:a16="http://schemas.microsoft.com/office/drawing/2014/main" id="{9AD698AA-4535-B3AF-9C2C-EA5080824B69}"/>
              </a:ext>
            </a:extLst>
          </p:cNvPr>
          <p:cNvPicPr>
            <a:picLocks noChangeAspect="1"/>
          </p:cNvPicPr>
          <p:nvPr/>
        </p:nvPicPr>
        <p:blipFill>
          <a:blip r:embed="rId4"/>
          <a:stretch>
            <a:fillRect/>
          </a:stretch>
        </p:blipFill>
        <p:spPr>
          <a:xfrm>
            <a:off x="10596500" y="4749774"/>
            <a:ext cx="600159" cy="724001"/>
          </a:xfrm>
          <a:prstGeom prst="rect">
            <a:avLst/>
          </a:prstGeom>
        </p:spPr>
      </p:pic>
      <p:sp>
        <p:nvSpPr>
          <p:cNvPr id="6" name="テキスト ボックス 5">
            <a:extLst>
              <a:ext uri="{FF2B5EF4-FFF2-40B4-BE49-F238E27FC236}">
                <a16:creationId xmlns:a16="http://schemas.microsoft.com/office/drawing/2014/main" id="{86E2C6B4-E944-9F58-93BD-61FDC055D4EB}"/>
              </a:ext>
            </a:extLst>
          </p:cNvPr>
          <p:cNvSpPr txBox="1"/>
          <p:nvPr/>
        </p:nvSpPr>
        <p:spPr>
          <a:xfrm>
            <a:off x="164658" y="2525188"/>
            <a:ext cx="816790" cy="584775"/>
          </a:xfrm>
          <a:prstGeom prst="rect">
            <a:avLst/>
          </a:prstGeom>
          <a:solidFill>
            <a:srgbClr val="93E4ED"/>
          </a:solidFill>
        </p:spPr>
        <p:txBody>
          <a:bodyPr wrap="square" rtlCol="0">
            <a:spAutoFit/>
          </a:bodyPr>
          <a:lstStyle/>
          <a:p>
            <a:pPr algn="ctr"/>
            <a:r>
              <a:rPr kumimoji="1" lang="en-US" altLang="ja-JP" sz="1600" b="1" u="sng" dirty="0">
                <a:solidFill>
                  <a:srgbClr val="007E39"/>
                </a:solidFill>
              </a:rPr>
              <a:t>ALL </a:t>
            </a:r>
          </a:p>
          <a:p>
            <a:pPr algn="ctr"/>
            <a:r>
              <a:rPr kumimoji="1" lang="en-US" altLang="ja-JP" sz="1600" b="1" u="sng" dirty="0">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3179478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48</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80021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external visual examination after irradiation are shown in Fig. 33. </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changes or abnormalities </a:t>
            </a:r>
            <a:r>
              <a:rPr lang="en-US" altLang="ja-JP" b="1" dirty="0">
                <a:solidFill>
                  <a:srgbClr val="002060"/>
                </a:solidFill>
                <a:latin typeface="Segoe UI" panose="020B0502040204020203" pitchFamily="34" charset="0"/>
                <a:cs typeface="Segoe UI" panose="020B0502040204020203" pitchFamily="34" charset="0"/>
              </a:rPr>
              <a:t>were observed.</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724837" y="6500373"/>
            <a:ext cx="8763092"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33.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 of external visual examination after the ion migration test on voltage-controlled crystal oscillator</a:t>
            </a:r>
            <a:endParaRPr lang="ja-JP" altLang="en-US" sz="1200" b="1"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B498B62F-220B-A755-0A77-D611CBA28CF0}"/>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5" name="テキスト ボックス 4">
            <a:extLst>
              <a:ext uri="{FF2B5EF4-FFF2-40B4-BE49-F238E27FC236}">
                <a16:creationId xmlns:a16="http://schemas.microsoft.com/office/drawing/2014/main" id="{7C3F3B50-287B-41F9-9EA7-FE49F949984F}"/>
              </a:ext>
            </a:extLst>
          </p:cNvPr>
          <p:cNvSpPr txBox="1"/>
          <p:nvPr/>
        </p:nvSpPr>
        <p:spPr>
          <a:xfrm>
            <a:off x="176018" y="776119"/>
            <a:ext cx="5919982"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Voltage-controlled crystal oscillator (cont’d)</a:t>
            </a:r>
          </a:p>
        </p:txBody>
      </p:sp>
      <p:sp>
        <p:nvSpPr>
          <p:cNvPr id="10" name="テキスト ボックス 9">
            <a:extLst>
              <a:ext uri="{FF2B5EF4-FFF2-40B4-BE49-F238E27FC236}">
                <a16:creationId xmlns:a16="http://schemas.microsoft.com/office/drawing/2014/main" id="{FF99F594-7A61-2ED7-660C-FEFB7C37A1FD}"/>
              </a:ext>
            </a:extLst>
          </p:cNvPr>
          <p:cNvSpPr txBox="1"/>
          <p:nvPr/>
        </p:nvSpPr>
        <p:spPr>
          <a:xfrm>
            <a:off x="6229664" y="776119"/>
            <a:ext cx="2412268" cy="400110"/>
          </a:xfrm>
          <a:prstGeom prst="rect">
            <a:avLst/>
          </a:prstGeom>
          <a:solidFill>
            <a:srgbClr val="FFCCFF"/>
          </a:solidFill>
        </p:spPr>
        <p:txBody>
          <a:bodyPr wrap="square">
            <a:spAutoFit/>
          </a:bodyPr>
          <a:lstStyle/>
          <a:p>
            <a:r>
              <a:rPr lang="en-US" altLang="ja-JP" sz="2000" b="1" dirty="0">
                <a:latin typeface="Segoe UI" panose="020B0502040204020203" pitchFamily="34" charset="0"/>
                <a:cs typeface="Segoe UI" panose="020B0502040204020203" pitchFamily="34" charset="0"/>
              </a:rPr>
              <a:t>Ion migration test</a:t>
            </a:r>
          </a:p>
        </p:txBody>
      </p:sp>
      <p:sp>
        <p:nvSpPr>
          <p:cNvPr id="7" name="テキスト ボックス 6">
            <a:extLst>
              <a:ext uri="{FF2B5EF4-FFF2-40B4-BE49-F238E27FC236}">
                <a16:creationId xmlns:a16="http://schemas.microsoft.com/office/drawing/2014/main" id="{F134B74A-CBA2-2452-7598-1F3A855F049B}"/>
              </a:ext>
            </a:extLst>
          </p:cNvPr>
          <p:cNvSpPr txBox="1"/>
          <p:nvPr/>
        </p:nvSpPr>
        <p:spPr>
          <a:xfrm>
            <a:off x="159325" y="2847540"/>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S/N:7</a:t>
            </a:r>
            <a:endParaRPr lang="ja-JP" altLang="en-US" dirty="0"/>
          </a:p>
        </p:txBody>
      </p:sp>
      <p:sp>
        <p:nvSpPr>
          <p:cNvPr id="9" name="テキスト ボックス 8">
            <a:extLst>
              <a:ext uri="{FF2B5EF4-FFF2-40B4-BE49-F238E27FC236}">
                <a16:creationId xmlns:a16="http://schemas.microsoft.com/office/drawing/2014/main" id="{CB76DAFC-A012-A2DC-15A2-A40EB252DB93}"/>
              </a:ext>
            </a:extLst>
          </p:cNvPr>
          <p:cNvSpPr txBox="1"/>
          <p:nvPr/>
        </p:nvSpPr>
        <p:spPr>
          <a:xfrm>
            <a:off x="4223792" y="2847540"/>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S/N:8</a:t>
            </a:r>
            <a:endParaRPr lang="ja-JP" altLang="en-US" dirty="0"/>
          </a:p>
        </p:txBody>
      </p:sp>
      <p:sp>
        <p:nvSpPr>
          <p:cNvPr id="11" name="テキスト ボックス 10">
            <a:extLst>
              <a:ext uri="{FF2B5EF4-FFF2-40B4-BE49-F238E27FC236}">
                <a16:creationId xmlns:a16="http://schemas.microsoft.com/office/drawing/2014/main" id="{0479DD29-5B0F-1EBF-926D-8152FFDF034F}"/>
              </a:ext>
            </a:extLst>
          </p:cNvPr>
          <p:cNvSpPr txBox="1"/>
          <p:nvPr/>
        </p:nvSpPr>
        <p:spPr>
          <a:xfrm>
            <a:off x="8288259" y="2845396"/>
            <a:ext cx="972108" cy="369332"/>
          </a:xfrm>
          <a:prstGeom prst="rect">
            <a:avLst/>
          </a:prstGeom>
          <a:solidFill>
            <a:srgbClr val="93E4ED"/>
          </a:solidFill>
        </p:spPr>
        <p:txBody>
          <a:bodyPr wrap="square">
            <a:spAutoFit/>
          </a:bodyPr>
          <a:lstStyle/>
          <a:p>
            <a:pPr algn="ctr"/>
            <a:r>
              <a:rPr lang="en-US" altLang="ja-JP" b="1" dirty="0">
                <a:solidFill>
                  <a:srgbClr val="002060"/>
                </a:solidFill>
                <a:latin typeface="Segoe UI" panose="020B0502040204020203" pitchFamily="34" charset="0"/>
                <a:cs typeface="Segoe UI" panose="020B0502040204020203" pitchFamily="34" charset="0"/>
              </a:rPr>
              <a:t>S/N:9</a:t>
            </a:r>
            <a:endParaRPr lang="ja-JP" altLang="en-US" dirty="0"/>
          </a:p>
        </p:txBody>
      </p:sp>
      <p:pic>
        <p:nvPicPr>
          <p:cNvPr id="19" name="図 18">
            <a:extLst>
              <a:ext uri="{FF2B5EF4-FFF2-40B4-BE49-F238E27FC236}">
                <a16:creationId xmlns:a16="http://schemas.microsoft.com/office/drawing/2014/main" id="{F27D58CD-3B4E-C073-407E-421280AD28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75" y="3230318"/>
            <a:ext cx="4014329" cy="3237525"/>
          </a:xfrm>
          <a:prstGeom prst="rect">
            <a:avLst/>
          </a:prstGeom>
          <a:noFill/>
          <a:ln>
            <a:solidFill>
              <a:schemeClr val="tx1"/>
            </a:solidFill>
          </a:ln>
        </p:spPr>
      </p:pic>
      <p:pic>
        <p:nvPicPr>
          <p:cNvPr id="21" name="図 20">
            <a:extLst>
              <a:ext uri="{FF2B5EF4-FFF2-40B4-BE49-F238E27FC236}">
                <a16:creationId xmlns:a16="http://schemas.microsoft.com/office/drawing/2014/main" id="{AE3F170B-1CA4-8CFB-0F26-E114B01A7A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2773" y="3228116"/>
            <a:ext cx="4027220" cy="3247922"/>
          </a:xfrm>
          <a:prstGeom prst="rect">
            <a:avLst/>
          </a:prstGeom>
          <a:noFill/>
          <a:ln>
            <a:solidFill>
              <a:schemeClr val="tx1"/>
            </a:solidFill>
          </a:ln>
        </p:spPr>
      </p:pic>
      <p:pic>
        <p:nvPicPr>
          <p:cNvPr id="23" name="図 22">
            <a:extLst>
              <a:ext uri="{FF2B5EF4-FFF2-40B4-BE49-F238E27FC236}">
                <a16:creationId xmlns:a16="http://schemas.microsoft.com/office/drawing/2014/main" id="{4D0DFEBD-1210-2AD3-A4DE-F34B80A1243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4749" y="3234161"/>
            <a:ext cx="4014581" cy="3237729"/>
          </a:xfrm>
          <a:prstGeom prst="rect">
            <a:avLst/>
          </a:prstGeom>
          <a:noFill/>
          <a:ln>
            <a:solidFill>
              <a:schemeClr val="tx1"/>
            </a:solidFill>
          </a:ln>
        </p:spPr>
      </p:pic>
      <p:sp>
        <p:nvSpPr>
          <p:cNvPr id="3" name="テキスト ボックス 2">
            <a:extLst>
              <a:ext uri="{FF2B5EF4-FFF2-40B4-BE49-F238E27FC236}">
                <a16:creationId xmlns:a16="http://schemas.microsoft.com/office/drawing/2014/main" id="{4DD1F71A-3948-5AF5-16AE-5F55481B22AC}"/>
              </a:ext>
            </a:extLst>
          </p:cNvPr>
          <p:cNvSpPr txBox="1"/>
          <p:nvPr/>
        </p:nvSpPr>
        <p:spPr>
          <a:xfrm>
            <a:off x="407368" y="2138520"/>
            <a:ext cx="816790" cy="584775"/>
          </a:xfrm>
          <a:prstGeom prst="rect">
            <a:avLst/>
          </a:prstGeom>
          <a:solidFill>
            <a:srgbClr val="93E4ED"/>
          </a:solidFill>
        </p:spPr>
        <p:txBody>
          <a:bodyPr wrap="square" rtlCol="0">
            <a:spAutoFit/>
          </a:bodyPr>
          <a:lstStyle/>
          <a:p>
            <a:pPr algn="ctr"/>
            <a:r>
              <a:rPr kumimoji="1" lang="en-US" altLang="ja-JP" sz="1600" b="1" u="sng" dirty="0">
                <a:solidFill>
                  <a:srgbClr val="007E39"/>
                </a:solidFill>
              </a:rPr>
              <a:t>ALL </a:t>
            </a:r>
          </a:p>
          <a:p>
            <a:pPr algn="ctr"/>
            <a:r>
              <a:rPr kumimoji="1" lang="en-US" altLang="ja-JP" sz="1600" b="1" u="sng" dirty="0">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1857347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49</a:t>
            </a:fld>
            <a:endParaRPr kumimoji="1" lang="ja-JP" altLang="en-US"/>
          </a:p>
        </p:txBody>
      </p:sp>
      <p:sp>
        <p:nvSpPr>
          <p:cNvPr id="7" name="テキスト ボックス 6">
            <a:extLst>
              <a:ext uri="{FF2B5EF4-FFF2-40B4-BE49-F238E27FC236}">
                <a16:creationId xmlns:a16="http://schemas.microsoft.com/office/drawing/2014/main" id="{6F549F08-839F-43DB-AC30-CC1C39CA38F0}"/>
              </a:ext>
            </a:extLst>
          </p:cNvPr>
          <p:cNvSpPr txBox="1"/>
          <p:nvPr/>
        </p:nvSpPr>
        <p:spPr>
          <a:xfrm>
            <a:off x="176018" y="776119"/>
            <a:ext cx="2859642"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Solid-state battery</a:t>
            </a:r>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1631216"/>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 of the electrical characteristic measurements after the thermal shock test on the solid-state battery is shown in Fig. 34.</a:t>
            </a:r>
          </a:p>
          <a:p>
            <a:pPr marL="457200" indent="-457200">
              <a:spcBef>
                <a:spcPts val="1200"/>
              </a:spcBef>
              <a:buFont typeface="Wingdings" panose="05000000000000000000" pitchFamily="2" charset="2"/>
              <a:buChar char="Ø"/>
              <a:defRPr/>
            </a:pPr>
            <a:r>
              <a:rPr lang="en-US" altLang="ja-JP" b="1" dirty="0">
                <a:solidFill>
                  <a:srgbClr val="FF0000"/>
                </a:solidFill>
                <a:latin typeface="Segoe UI" panose="020B0502040204020203" pitchFamily="34" charset="0"/>
                <a:cs typeface="Segoe UI" panose="020B0502040204020203" pitchFamily="34" charset="0"/>
              </a:rPr>
              <a:t>After 300 cycles, the solid-state battery could no longer be charged or discharged, making it impossible to measure the capacitance. The charging voltage did not reach the specified voltage during charging/discharging.</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793125" y="6081881"/>
            <a:ext cx="8623355"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34.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The result of the electrical characteristic measurements after the thermal shock test on the solid-state battery</a:t>
            </a:r>
            <a:endParaRPr lang="ja-JP" altLang="en-US" sz="1200" b="1" dirty="0">
              <a:latin typeface="Segoe UI" panose="020B0502040204020203" pitchFamily="34" charset="0"/>
              <a:cs typeface="Segoe UI" panose="020B0502040204020203" pitchFamily="34" charset="0"/>
            </a:endParaRPr>
          </a:p>
        </p:txBody>
      </p:sp>
      <p:sp>
        <p:nvSpPr>
          <p:cNvPr id="4" name="Rectangle 5">
            <a:extLst>
              <a:ext uri="{FF2B5EF4-FFF2-40B4-BE49-F238E27FC236}">
                <a16:creationId xmlns:a16="http://schemas.microsoft.com/office/drawing/2014/main" id="{ACCAC01C-50E2-115B-7242-88D7F820E5CB}"/>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6" name="テキスト ボックス 5">
            <a:extLst>
              <a:ext uri="{FF2B5EF4-FFF2-40B4-BE49-F238E27FC236}">
                <a16:creationId xmlns:a16="http://schemas.microsoft.com/office/drawing/2014/main" id="{0C53393C-CAF0-91A7-DE01-3E175671242C}"/>
              </a:ext>
            </a:extLst>
          </p:cNvPr>
          <p:cNvSpPr txBox="1"/>
          <p:nvPr/>
        </p:nvSpPr>
        <p:spPr>
          <a:xfrm>
            <a:off x="3287688" y="776119"/>
            <a:ext cx="2628292" cy="400110"/>
          </a:xfrm>
          <a:prstGeom prst="rect">
            <a:avLst/>
          </a:prstGeom>
          <a:solidFill>
            <a:srgbClr val="92D050"/>
          </a:solidFill>
        </p:spPr>
        <p:txBody>
          <a:bodyPr wrap="square">
            <a:spAutoFit/>
          </a:bodyPr>
          <a:lstStyle/>
          <a:p>
            <a:r>
              <a:rPr lang="en-US" altLang="ja-JP" sz="2000" b="1" dirty="0">
                <a:latin typeface="Segoe UI" panose="020B0502040204020203" pitchFamily="34" charset="0"/>
                <a:cs typeface="Segoe UI" panose="020B0502040204020203" pitchFamily="34" charset="0"/>
              </a:rPr>
              <a:t>Thermal shock test</a:t>
            </a:r>
          </a:p>
        </p:txBody>
      </p:sp>
      <p:pic>
        <p:nvPicPr>
          <p:cNvPr id="10" name="図 9">
            <a:extLst>
              <a:ext uri="{FF2B5EF4-FFF2-40B4-BE49-F238E27FC236}">
                <a16:creationId xmlns:a16="http://schemas.microsoft.com/office/drawing/2014/main" id="{29B1A4EA-F0A2-35C3-6538-CE4C6E0BAA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6415" y="2820238"/>
            <a:ext cx="5456773" cy="3277137"/>
          </a:xfrm>
          <a:prstGeom prst="rect">
            <a:avLst/>
          </a:prstGeom>
          <a:noFill/>
          <a:ln>
            <a:solidFill>
              <a:schemeClr val="tx1"/>
            </a:solidFill>
          </a:ln>
        </p:spPr>
      </p:pic>
    </p:spTree>
    <p:extLst>
      <p:ext uri="{BB962C8B-B14F-4D97-AF65-F5344CB8AC3E}">
        <p14:creationId xmlns:p14="http://schemas.microsoft.com/office/powerpoint/2010/main" val="84249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5</a:t>
            </a:fld>
            <a:endParaRPr kumimoji="1" lang="ja-JP" altLang="en-US"/>
          </a:p>
        </p:txBody>
      </p:sp>
      <p:sp>
        <p:nvSpPr>
          <p:cNvPr id="3" name="Rectangle 5">
            <a:extLst>
              <a:ext uri="{FF2B5EF4-FFF2-40B4-BE49-F238E27FC236}">
                <a16:creationId xmlns:a16="http://schemas.microsoft.com/office/drawing/2014/main" id="{4E0D08DA-2275-4776-B67B-6C1859476184}"/>
              </a:ext>
            </a:extLst>
          </p:cNvPr>
          <p:cNvSpPr>
            <a:spLocks noChangeArrowheads="1"/>
          </p:cNvSpPr>
          <p:nvPr/>
        </p:nvSpPr>
        <p:spPr bwMode="gray">
          <a:xfrm>
            <a:off x="25880" y="120771"/>
            <a:ext cx="10937396" cy="35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JAXA qualified components listed in EPPL</a:t>
            </a:r>
          </a:p>
        </p:txBody>
      </p:sp>
      <p:pic>
        <p:nvPicPr>
          <p:cNvPr id="74" name="図 73">
            <a:extLst>
              <a:ext uri="{FF2B5EF4-FFF2-40B4-BE49-F238E27FC236}">
                <a16:creationId xmlns:a16="http://schemas.microsoft.com/office/drawing/2014/main" id="{8566D37C-45EF-41F8-AF12-281354DFCF1B}"/>
              </a:ext>
            </a:extLst>
          </p:cNvPr>
          <p:cNvPicPr>
            <a:picLocks noChangeAspect="1"/>
          </p:cNvPicPr>
          <p:nvPr/>
        </p:nvPicPr>
        <p:blipFill>
          <a:blip r:embed="rId2"/>
          <a:stretch>
            <a:fillRect/>
          </a:stretch>
        </p:blipFill>
        <p:spPr>
          <a:xfrm>
            <a:off x="123378" y="1321852"/>
            <a:ext cx="9310432" cy="4758273"/>
          </a:xfrm>
          <a:prstGeom prst="rect">
            <a:avLst/>
          </a:prstGeom>
        </p:spPr>
      </p:pic>
      <p:pic>
        <p:nvPicPr>
          <p:cNvPr id="76" name="図 75">
            <a:extLst>
              <a:ext uri="{FF2B5EF4-FFF2-40B4-BE49-F238E27FC236}">
                <a16:creationId xmlns:a16="http://schemas.microsoft.com/office/drawing/2014/main" id="{01D6339D-67CD-4349-8716-33272513F61E}"/>
              </a:ext>
            </a:extLst>
          </p:cNvPr>
          <p:cNvPicPr>
            <a:picLocks noChangeAspect="1"/>
          </p:cNvPicPr>
          <p:nvPr/>
        </p:nvPicPr>
        <p:blipFill>
          <a:blip r:embed="rId3"/>
          <a:stretch>
            <a:fillRect/>
          </a:stretch>
        </p:blipFill>
        <p:spPr>
          <a:xfrm>
            <a:off x="9622377" y="1363418"/>
            <a:ext cx="2305078" cy="1849973"/>
          </a:xfrm>
          <a:prstGeom prst="rect">
            <a:avLst/>
          </a:prstGeom>
        </p:spPr>
      </p:pic>
      <p:sp>
        <p:nvSpPr>
          <p:cNvPr id="86" name="Rectangle 17">
            <a:extLst>
              <a:ext uri="{FF2B5EF4-FFF2-40B4-BE49-F238E27FC236}">
                <a16:creationId xmlns:a16="http://schemas.microsoft.com/office/drawing/2014/main" id="{1107ADAC-8385-4053-90AC-0ACF387B1A14}"/>
              </a:ext>
            </a:extLst>
          </p:cNvPr>
          <p:cNvSpPr>
            <a:spLocks noChangeArrowheads="1"/>
          </p:cNvSpPr>
          <p:nvPr/>
        </p:nvSpPr>
        <p:spPr bwMode="auto">
          <a:xfrm>
            <a:off x="176018" y="835579"/>
            <a:ext cx="11839963" cy="400110"/>
          </a:xfrm>
          <a:prstGeom prst="rect">
            <a:avLst/>
          </a:prstGeom>
          <a:noFill/>
          <a:ln w="9525">
            <a:noFill/>
            <a:miter lim="800000"/>
            <a:headEnd/>
            <a:tailEnd/>
          </a:ln>
          <a:effectLst/>
        </p:spPr>
        <p:txBody>
          <a:bodyPr wrap="square">
            <a:spAutoFit/>
          </a:bodyPr>
          <a:lstStyle/>
          <a:p>
            <a:pPr marL="457200" indent="-457200" eaLnBrk="1" hangingPunct="1">
              <a:spcBef>
                <a:spcPts val="1200"/>
              </a:spcBef>
              <a:buClr>
                <a:srgbClr val="004EA2"/>
              </a:buClr>
              <a:buFont typeface="Wingdings" panose="05000000000000000000" pitchFamily="2" charset="2"/>
              <a:buChar char="Ø"/>
              <a:defRPr/>
            </a:pPr>
            <a:r>
              <a:rPr lang="en-US" altLang="ja-JP" sz="2000" b="1" dirty="0">
                <a:solidFill>
                  <a:srgbClr val="FF0000"/>
                </a:solidFill>
                <a:latin typeface="Segoe UI" panose="020B0502040204020203" pitchFamily="34" charset="0"/>
                <a:cs typeface="Segoe UI" panose="020B0502040204020203" pitchFamily="34" charset="0"/>
              </a:rPr>
              <a:t>19 models </a:t>
            </a:r>
            <a:r>
              <a:rPr lang="en-US" altLang="ja-JP" sz="2000" b="1" dirty="0">
                <a:solidFill>
                  <a:srgbClr val="002060"/>
                </a:solidFill>
                <a:latin typeface="Segoe UI" panose="020B0502040204020203" pitchFamily="34" charset="0"/>
                <a:cs typeface="Segoe UI" panose="020B0502040204020203" pitchFamily="34" charset="0"/>
              </a:rPr>
              <a:t>of JAXA qualified components</a:t>
            </a:r>
            <a:r>
              <a:rPr lang="ja-JP" altLang="en-US" sz="2000" b="1" dirty="0">
                <a:solidFill>
                  <a:srgbClr val="002060"/>
                </a:solidFill>
                <a:latin typeface="Segoe UI" panose="020B0502040204020203" pitchFamily="34" charset="0"/>
                <a:cs typeface="Segoe UI" panose="020B0502040204020203" pitchFamily="34" charset="0"/>
              </a:rPr>
              <a:t> </a:t>
            </a:r>
            <a:r>
              <a:rPr lang="en-US" altLang="ja-JP" sz="2000" b="1" dirty="0">
                <a:solidFill>
                  <a:srgbClr val="002060"/>
                </a:solidFill>
                <a:latin typeface="Segoe UI" panose="020B0502040204020203" pitchFamily="34" charset="0"/>
                <a:cs typeface="Segoe UI" panose="020B0502040204020203" pitchFamily="34" charset="0"/>
              </a:rPr>
              <a:t>are</a:t>
            </a:r>
            <a:r>
              <a:rPr lang="ja-JP" altLang="en-US" sz="2000" b="1" dirty="0">
                <a:solidFill>
                  <a:srgbClr val="002060"/>
                </a:solidFill>
                <a:latin typeface="Segoe UI" panose="020B0502040204020203" pitchFamily="34" charset="0"/>
                <a:cs typeface="Segoe UI" panose="020B0502040204020203" pitchFamily="34" charset="0"/>
              </a:rPr>
              <a:t> </a:t>
            </a:r>
            <a:r>
              <a:rPr lang="en-US" altLang="ja-JP" sz="2000" b="1" dirty="0">
                <a:solidFill>
                  <a:srgbClr val="002060"/>
                </a:solidFill>
                <a:latin typeface="Segoe UI" panose="020B0502040204020203" pitchFamily="34" charset="0"/>
                <a:cs typeface="Segoe UI" panose="020B0502040204020203" pitchFamily="34" charset="0"/>
              </a:rPr>
              <a:t>listed</a:t>
            </a:r>
            <a:r>
              <a:rPr lang="ja-JP" altLang="en-US" sz="2000" b="1" dirty="0">
                <a:solidFill>
                  <a:srgbClr val="002060"/>
                </a:solidFill>
                <a:latin typeface="Segoe UI" panose="020B0502040204020203" pitchFamily="34" charset="0"/>
                <a:cs typeface="Segoe UI" panose="020B0502040204020203" pitchFamily="34" charset="0"/>
              </a:rPr>
              <a:t> </a:t>
            </a:r>
            <a:r>
              <a:rPr lang="en-US" altLang="ja-JP" sz="2000" b="1" dirty="0">
                <a:solidFill>
                  <a:srgbClr val="002060"/>
                </a:solidFill>
                <a:latin typeface="Segoe UI" panose="020B0502040204020203" pitchFamily="34" charset="0"/>
                <a:cs typeface="Segoe UI" panose="020B0502040204020203" pitchFamily="34" charset="0"/>
              </a:rPr>
              <a:t>in</a:t>
            </a:r>
            <a:r>
              <a:rPr lang="ja-JP" altLang="en-US" sz="2000" b="1" dirty="0">
                <a:solidFill>
                  <a:srgbClr val="002060"/>
                </a:solidFill>
                <a:latin typeface="Segoe UI" panose="020B0502040204020203" pitchFamily="34" charset="0"/>
                <a:cs typeface="Segoe UI" panose="020B0502040204020203" pitchFamily="34" charset="0"/>
              </a:rPr>
              <a:t> </a:t>
            </a:r>
            <a:r>
              <a:rPr lang="en-US" altLang="ja-JP" sz="2000" b="1" dirty="0">
                <a:solidFill>
                  <a:srgbClr val="002060"/>
                </a:solidFill>
                <a:latin typeface="Segoe UI" panose="020B0502040204020203" pitchFamily="34" charset="0"/>
                <a:cs typeface="Segoe UI" panose="020B0502040204020203" pitchFamily="34" charset="0"/>
              </a:rPr>
              <a:t>EPPL.</a:t>
            </a:r>
          </a:p>
        </p:txBody>
      </p:sp>
      <p:sp>
        <p:nvSpPr>
          <p:cNvPr id="88" name="テキスト ボックス 87">
            <a:extLst>
              <a:ext uri="{FF2B5EF4-FFF2-40B4-BE49-F238E27FC236}">
                <a16:creationId xmlns:a16="http://schemas.microsoft.com/office/drawing/2014/main" id="{97072B22-CCCF-425F-A385-88614ED71CC5}"/>
              </a:ext>
            </a:extLst>
          </p:cNvPr>
          <p:cNvSpPr txBox="1"/>
          <p:nvPr/>
        </p:nvSpPr>
        <p:spPr>
          <a:xfrm>
            <a:off x="6555595" y="4255220"/>
            <a:ext cx="744513" cy="369332"/>
          </a:xfrm>
          <a:prstGeom prst="rect">
            <a:avLst/>
          </a:prstGeom>
          <a:noFill/>
        </p:spPr>
        <p:txBody>
          <a:bodyPr wrap="square">
            <a:spAutoFit/>
          </a:bodyPr>
          <a:lstStyle/>
          <a:p>
            <a:r>
              <a:rPr lang="en-US" altLang="ja-JP" sz="900" b="1" dirty="0">
                <a:solidFill>
                  <a:srgbClr val="00B050"/>
                </a:solidFill>
                <a:latin typeface="Segoe UI" panose="020B0502040204020203" pitchFamily="34" charset="0"/>
                <a:cs typeface="Segoe UI" panose="020B0502040204020203" pitchFamily="34" charset="0"/>
              </a:rPr>
              <a:t>: 3 models </a:t>
            </a:r>
            <a:endParaRPr lang="ja-JP" altLang="en-US" sz="900" dirty="0">
              <a:solidFill>
                <a:srgbClr val="00B050"/>
              </a:solidFill>
            </a:endParaRPr>
          </a:p>
        </p:txBody>
      </p:sp>
      <p:sp>
        <p:nvSpPr>
          <p:cNvPr id="89" name="テキスト ボックス 88">
            <a:extLst>
              <a:ext uri="{FF2B5EF4-FFF2-40B4-BE49-F238E27FC236}">
                <a16:creationId xmlns:a16="http://schemas.microsoft.com/office/drawing/2014/main" id="{DE500260-0EC2-464B-BC6A-6F1D4E4187E7}"/>
              </a:ext>
            </a:extLst>
          </p:cNvPr>
          <p:cNvSpPr txBox="1"/>
          <p:nvPr/>
        </p:nvSpPr>
        <p:spPr>
          <a:xfrm>
            <a:off x="8434332" y="4255220"/>
            <a:ext cx="744513" cy="230832"/>
          </a:xfrm>
          <a:prstGeom prst="rect">
            <a:avLst/>
          </a:prstGeom>
          <a:noFill/>
        </p:spPr>
        <p:txBody>
          <a:bodyPr wrap="square">
            <a:spAutoFit/>
          </a:bodyPr>
          <a:lstStyle/>
          <a:p>
            <a:r>
              <a:rPr lang="en-US" altLang="ja-JP" sz="900" b="1" dirty="0">
                <a:solidFill>
                  <a:srgbClr val="00B050"/>
                </a:solidFill>
                <a:latin typeface="Segoe UI" panose="020B0502040204020203" pitchFamily="34" charset="0"/>
                <a:cs typeface="Segoe UI" panose="020B0502040204020203" pitchFamily="34" charset="0"/>
              </a:rPr>
              <a:t>: 2 models </a:t>
            </a:r>
            <a:endParaRPr lang="ja-JP" altLang="en-US" sz="900" dirty="0">
              <a:solidFill>
                <a:srgbClr val="00B050"/>
              </a:solidFill>
            </a:endParaRPr>
          </a:p>
        </p:txBody>
      </p:sp>
    </p:spTree>
    <p:extLst>
      <p:ext uri="{BB962C8B-B14F-4D97-AF65-F5344CB8AC3E}">
        <p14:creationId xmlns:p14="http://schemas.microsoft.com/office/powerpoint/2010/main" val="1814973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a:xfrm>
            <a:off x="11662913" y="6488447"/>
            <a:ext cx="529087" cy="365125"/>
          </a:xfrm>
        </p:spPr>
        <p:txBody>
          <a:bodyPr/>
          <a:lstStyle/>
          <a:p>
            <a:fld id="{C3FE6058-E59A-4B34-97E6-CA587680EFB6}" type="slidenum">
              <a:rPr kumimoji="1" lang="ja-JP" altLang="en-US" smtClean="0"/>
              <a:t>50</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1477328"/>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sz="1600" b="1" dirty="0">
                <a:solidFill>
                  <a:srgbClr val="002060"/>
                </a:solidFill>
                <a:latin typeface="Segoe UI" panose="020B0502040204020203" pitchFamily="34" charset="0"/>
                <a:cs typeface="Segoe UI" panose="020B0502040204020203" pitchFamily="34" charset="0"/>
              </a:rPr>
              <a:t>The results of the external visual examination after the thermal shock test are shown in Fig. 35.</a:t>
            </a:r>
          </a:p>
          <a:p>
            <a:pPr marL="457200" indent="-457200">
              <a:spcBef>
                <a:spcPts val="1200"/>
              </a:spcBef>
              <a:buFont typeface="Wingdings" panose="05000000000000000000" pitchFamily="2" charset="2"/>
              <a:buChar char="Ø"/>
              <a:defRPr/>
            </a:pPr>
            <a:r>
              <a:rPr lang="en-US" altLang="ja-JP" sz="1600" b="1" dirty="0">
                <a:solidFill>
                  <a:srgbClr val="002060"/>
                </a:solidFill>
                <a:latin typeface="Segoe UI" panose="020B0502040204020203" pitchFamily="34" charset="0"/>
                <a:cs typeface="Segoe UI" panose="020B0502040204020203" pitchFamily="34" charset="0"/>
              </a:rPr>
              <a:t>During charging and discharging before the thermal shock test, </a:t>
            </a:r>
            <a:r>
              <a:rPr lang="en-US" altLang="ja-JP" sz="1600" b="1" dirty="0">
                <a:solidFill>
                  <a:srgbClr val="FF0000"/>
                </a:solidFill>
                <a:latin typeface="Segoe UI" panose="020B0502040204020203" pitchFamily="34" charset="0"/>
                <a:cs typeface="Segoe UI" panose="020B0502040204020203" pitchFamily="34" charset="0"/>
              </a:rPr>
              <a:t>discoloration (brown) </a:t>
            </a:r>
            <a:r>
              <a:rPr lang="en-US" altLang="ja-JP" sz="1600" b="1" dirty="0">
                <a:solidFill>
                  <a:srgbClr val="002060"/>
                </a:solidFill>
                <a:latin typeface="Segoe UI" panose="020B0502040204020203" pitchFamily="34" charset="0"/>
                <a:cs typeface="Segoe UI" panose="020B0502040204020203" pitchFamily="34" charset="0"/>
              </a:rPr>
              <a:t>at the negative electrode and </a:t>
            </a:r>
            <a:r>
              <a:rPr lang="en-US" altLang="ja-JP" sz="1600" b="1" dirty="0">
                <a:solidFill>
                  <a:srgbClr val="FF0000"/>
                </a:solidFill>
                <a:latin typeface="Segoe UI" panose="020B0502040204020203" pitchFamily="34" charset="0"/>
                <a:cs typeface="Segoe UI" panose="020B0502040204020203" pitchFamily="34" charset="0"/>
              </a:rPr>
              <a:t>cracks at the electrodes and body </a:t>
            </a:r>
            <a:r>
              <a:rPr lang="en-US" altLang="ja-JP" sz="1600" b="1" dirty="0">
                <a:solidFill>
                  <a:srgbClr val="002060"/>
                </a:solidFill>
                <a:latin typeface="Segoe UI" panose="020B0502040204020203" pitchFamily="34" charset="0"/>
                <a:cs typeface="Segoe UI" panose="020B0502040204020203" pitchFamily="34" charset="0"/>
              </a:rPr>
              <a:t>were observed.  After 100 cycles, </a:t>
            </a:r>
            <a:r>
              <a:rPr lang="en-US" altLang="ja-JP" sz="1600" b="1" dirty="0">
                <a:solidFill>
                  <a:srgbClr val="FF0000"/>
                </a:solidFill>
                <a:latin typeface="Segoe UI" panose="020B0502040204020203" pitchFamily="34" charset="0"/>
                <a:cs typeface="Segoe UI" panose="020B0502040204020203" pitchFamily="34" charset="0"/>
              </a:rPr>
              <a:t>peeling</a:t>
            </a:r>
            <a:r>
              <a:rPr lang="en-US" altLang="ja-JP" sz="1600" b="1" dirty="0">
                <a:solidFill>
                  <a:srgbClr val="002060"/>
                </a:solidFill>
                <a:latin typeface="Segoe UI" panose="020B0502040204020203" pitchFamily="34" charset="0"/>
                <a:cs typeface="Segoe UI" panose="020B0502040204020203" pitchFamily="34" charset="0"/>
              </a:rPr>
              <a:t> occurred on the positive electrode. The browned area is indicated by the yellow arrow, the crack area is indicated by the red arrow and the peeling area is indicated by the blue arrow in the figure. </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2261177" y="6598729"/>
            <a:ext cx="7669646" cy="276999"/>
          </a:xfrm>
          <a:prstGeom prst="rect">
            <a:avLst/>
          </a:prstGeom>
          <a:solidFill>
            <a:schemeClr val="bg1"/>
          </a:solidFill>
        </p:spPr>
        <p:txBody>
          <a:bodyPr wrap="square">
            <a:spAutoFit/>
          </a:bodyPr>
          <a:lstStyle/>
          <a:p>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Fig. 35. The result of external visual examination after the thermal shock test on solid-state battery</a:t>
            </a:r>
            <a:endParaRPr lang="ja-JP" altLang="en-US" sz="1200" b="1" dirty="0">
              <a:latin typeface="Segoe UI" panose="020B0502040204020203" pitchFamily="34" charset="0"/>
              <a:cs typeface="Segoe UI" panose="020B0502040204020203" pitchFamily="34" charset="0"/>
            </a:endParaRPr>
          </a:p>
        </p:txBody>
      </p:sp>
      <p:sp>
        <p:nvSpPr>
          <p:cNvPr id="6" name="テキスト ボックス 5">
            <a:extLst>
              <a:ext uri="{FF2B5EF4-FFF2-40B4-BE49-F238E27FC236}">
                <a16:creationId xmlns:a16="http://schemas.microsoft.com/office/drawing/2014/main" id="{939D7BFE-BBB5-B968-55BC-D2D0BBC8CFA0}"/>
              </a:ext>
            </a:extLst>
          </p:cNvPr>
          <p:cNvSpPr txBox="1"/>
          <p:nvPr/>
        </p:nvSpPr>
        <p:spPr>
          <a:xfrm>
            <a:off x="176018" y="776119"/>
            <a:ext cx="3795746"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Solid-state battery (cont’d)</a:t>
            </a:r>
          </a:p>
        </p:txBody>
      </p:sp>
      <p:sp>
        <p:nvSpPr>
          <p:cNvPr id="3" name="Rectangle 5">
            <a:extLst>
              <a:ext uri="{FF2B5EF4-FFF2-40B4-BE49-F238E27FC236}">
                <a16:creationId xmlns:a16="http://schemas.microsoft.com/office/drawing/2014/main" id="{62A15698-7361-3DCC-C33B-15C10FF1B89A}"/>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4" name="テキスト ボックス 3">
            <a:extLst>
              <a:ext uri="{FF2B5EF4-FFF2-40B4-BE49-F238E27FC236}">
                <a16:creationId xmlns:a16="http://schemas.microsoft.com/office/drawing/2014/main" id="{5721C23F-1B06-2B68-823B-8B575EB3002F}"/>
              </a:ext>
            </a:extLst>
          </p:cNvPr>
          <p:cNvSpPr txBox="1"/>
          <p:nvPr/>
        </p:nvSpPr>
        <p:spPr>
          <a:xfrm>
            <a:off x="4115780" y="776119"/>
            <a:ext cx="2628292" cy="400110"/>
          </a:xfrm>
          <a:prstGeom prst="rect">
            <a:avLst/>
          </a:prstGeom>
          <a:solidFill>
            <a:srgbClr val="92D050"/>
          </a:solidFill>
        </p:spPr>
        <p:txBody>
          <a:bodyPr wrap="square">
            <a:spAutoFit/>
          </a:bodyPr>
          <a:lstStyle/>
          <a:p>
            <a:r>
              <a:rPr lang="en-US" altLang="ja-JP" sz="2000" b="1" dirty="0">
                <a:latin typeface="Segoe UI" panose="020B0502040204020203" pitchFamily="34" charset="0"/>
                <a:cs typeface="Segoe UI" panose="020B0502040204020203" pitchFamily="34" charset="0"/>
              </a:rPr>
              <a:t>Thermal shock test</a:t>
            </a:r>
          </a:p>
        </p:txBody>
      </p:sp>
      <p:pic>
        <p:nvPicPr>
          <p:cNvPr id="5" name="図 4">
            <a:extLst>
              <a:ext uri="{FF2B5EF4-FFF2-40B4-BE49-F238E27FC236}">
                <a16:creationId xmlns:a16="http://schemas.microsoft.com/office/drawing/2014/main" id="{AFE18FCA-E745-2BEA-0EC1-632D4F9163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136" y="2587157"/>
            <a:ext cx="3744416" cy="4016260"/>
          </a:xfrm>
          <a:prstGeom prst="rect">
            <a:avLst/>
          </a:prstGeom>
          <a:noFill/>
          <a:ln>
            <a:solidFill>
              <a:schemeClr val="tx1"/>
            </a:solidFill>
          </a:ln>
        </p:spPr>
      </p:pic>
      <p:pic>
        <p:nvPicPr>
          <p:cNvPr id="7" name="図 6">
            <a:extLst>
              <a:ext uri="{FF2B5EF4-FFF2-40B4-BE49-F238E27FC236}">
                <a16:creationId xmlns:a16="http://schemas.microsoft.com/office/drawing/2014/main" id="{43D6009A-708C-B053-9047-9C44269AB9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7089" y="2581810"/>
            <a:ext cx="3757404" cy="4029619"/>
          </a:xfrm>
          <a:prstGeom prst="rect">
            <a:avLst/>
          </a:prstGeom>
          <a:noFill/>
          <a:ln>
            <a:solidFill>
              <a:schemeClr val="tx1"/>
            </a:solidFill>
          </a:ln>
        </p:spPr>
      </p:pic>
      <p:pic>
        <p:nvPicPr>
          <p:cNvPr id="9" name="図 8">
            <a:extLst>
              <a:ext uri="{FF2B5EF4-FFF2-40B4-BE49-F238E27FC236}">
                <a16:creationId xmlns:a16="http://schemas.microsoft.com/office/drawing/2014/main" id="{BFF9E85E-A9BA-5440-30C9-729DE974A2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70155" y="2581810"/>
            <a:ext cx="3740811" cy="4016919"/>
          </a:xfrm>
          <a:prstGeom prst="rect">
            <a:avLst/>
          </a:prstGeom>
          <a:noFill/>
          <a:ln>
            <a:solidFill>
              <a:schemeClr val="tx1"/>
            </a:solidFill>
          </a:ln>
        </p:spPr>
      </p:pic>
      <p:sp>
        <p:nvSpPr>
          <p:cNvPr id="11" name="テキスト ボックス 10">
            <a:extLst>
              <a:ext uri="{FF2B5EF4-FFF2-40B4-BE49-F238E27FC236}">
                <a16:creationId xmlns:a16="http://schemas.microsoft.com/office/drawing/2014/main" id="{B46F26F5-20FD-DF59-4E36-43280A5B68C7}"/>
              </a:ext>
            </a:extLst>
          </p:cNvPr>
          <p:cNvSpPr txBox="1"/>
          <p:nvPr/>
        </p:nvSpPr>
        <p:spPr>
          <a:xfrm>
            <a:off x="534136" y="2579844"/>
            <a:ext cx="644087" cy="276999"/>
          </a:xfrm>
          <a:prstGeom prst="rect">
            <a:avLst/>
          </a:prstGeom>
          <a:solidFill>
            <a:srgbClr val="93E4ED"/>
          </a:solidFill>
        </p:spPr>
        <p:txBody>
          <a:bodyPr wrap="square">
            <a:spAutoFit/>
          </a:bodyPr>
          <a:lstStyle/>
          <a:p>
            <a:pPr algn="ctr"/>
            <a:r>
              <a:rPr lang="en-US" altLang="ja-JP" sz="1200" b="1" dirty="0">
                <a:solidFill>
                  <a:srgbClr val="002060"/>
                </a:solidFill>
                <a:latin typeface="Segoe UI" panose="020B0502040204020203" pitchFamily="34" charset="0"/>
                <a:cs typeface="Segoe UI" panose="020B0502040204020203" pitchFamily="34" charset="0"/>
              </a:rPr>
              <a:t>S/N:1</a:t>
            </a:r>
            <a:endParaRPr lang="ja-JP" altLang="en-US" sz="1200" dirty="0"/>
          </a:p>
        </p:txBody>
      </p:sp>
      <p:sp>
        <p:nvSpPr>
          <p:cNvPr id="16" name="テキスト ボックス 15">
            <a:extLst>
              <a:ext uri="{FF2B5EF4-FFF2-40B4-BE49-F238E27FC236}">
                <a16:creationId xmlns:a16="http://schemas.microsoft.com/office/drawing/2014/main" id="{E694EC4E-11B0-8685-2448-D88CB54068F3}"/>
              </a:ext>
            </a:extLst>
          </p:cNvPr>
          <p:cNvSpPr txBox="1"/>
          <p:nvPr/>
        </p:nvSpPr>
        <p:spPr>
          <a:xfrm>
            <a:off x="4387089" y="2570647"/>
            <a:ext cx="644087" cy="276999"/>
          </a:xfrm>
          <a:prstGeom prst="rect">
            <a:avLst/>
          </a:prstGeom>
          <a:solidFill>
            <a:srgbClr val="93E4ED"/>
          </a:solidFill>
        </p:spPr>
        <p:txBody>
          <a:bodyPr wrap="square">
            <a:spAutoFit/>
          </a:bodyPr>
          <a:lstStyle/>
          <a:p>
            <a:pPr algn="ctr"/>
            <a:r>
              <a:rPr lang="en-US" altLang="ja-JP" sz="1200" b="1" dirty="0">
                <a:solidFill>
                  <a:srgbClr val="002060"/>
                </a:solidFill>
                <a:latin typeface="Segoe UI" panose="020B0502040204020203" pitchFamily="34" charset="0"/>
                <a:cs typeface="Segoe UI" panose="020B0502040204020203" pitchFamily="34" charset="0"/>
              </a:rPr>
              <a:t>S/N:2</a:t>
            </a:r>
            <a:endParaRPr lang="ja-JP" altLang="en-US" sz="1200" dirty="0"/>
          </a:p>
        </p:txBody>
      </p:sp>
      <p:sp>
        <p:nvSpPr>
          <p:cNvPr id="17" name="テキスト ボックス 16">
            <a:extLst>
              <a:ext uri="{FF2B5EF4-FFF2-40B4-BE49-F238E27FC236}">
                <a16:creationId xmlns:a16="http://schemas.microsoft.com/office/drawing/2014/main" id="{D65AC358-8FC9-3870-5BCF-6C40A99C0CFA}"/>
              </a:ext>
            </a:extLst>
          </p:cNvPr>
          <p:cNvSpPr txBox="1"/>
          <p:nvPr/>
        </p:nvSpPr>
        <p:spPr>
          <a:xfrm>
            <a:off x="8260534" y="2579843"/>
            <a:ext cx="644087" cy="276999"/>
          </a:xfrm>
          <a:prstGeom prst="rect">
            <a:avLst/>
          </a:prstGeom>
          <a:solidFill>
            <a:srgbClr val="93E4ED"/>
          </a:solidFill>
        </p:spPr>
        <p:txBody>
          <a:bodyPr wrap="square">
            <a:spAutoFit/>
          </a:bodyPr>
          <a:lstStyle/>
          <a:p>
            <a:pPr algn="ctr"/>
            <a:r>
              <a:rPr lang="en-US" altLang="ja-JP" sz="1200" b="1" dirty="0">
                <a:solidFill>
                  <a:srgbClr val="002060"/>
                </a:solidFill>
                <a:latin typeface="Segoe UI" panose="020B0502040204020203" pitchFamily="34" charset="0"/>
                <a:cs typeface="Segoe UI" panose="020B0502040204020203" pitchFamily="34" charset="0"/>
              </a:rPr>
              <a:t>S/N:3</a:t>
            </a:r>
            <a:endParaRPr lang="ja-JP" altLang="en-US" sz="1200" dirty="0"/>
          </a:p>
        </p:txBody>
      </p:sp>
    </p:spTree>
    <p:extLst>
      <p:ext uri="{BB962C8B-B14F-4D97-AF65-F5344CB8AC3E}">
        <p14:creationId xmlns:p14="http://schemas.microsoft.com/office/powerpoint/2010/main" val="2199665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F17FCF-5A0E-FC3F-64B8-F9292D198088}"/>
              </a:ext>
            </a:extLst>
          </p:cNvPr>
          <p:cNvSpPr>
            <a:spLocks noGrp="1"/>
          </p:cNvSpPr>
          <p:nvPr>
            <p:ph type="sldNum" sz="quarter" idx="12"/>
          </p:nvPr>
        </p:nvSpPr>
        <p:spPr/>
        <p:txBody>
          <a:bodyPr/>
          <a:lstStyle/>
          <a:p>
            <a:fld id="{C3FE6058-E59A-4B34-97E6-CA587680EFB6}" type="slidenum">
              <a:rPr kumimoji="1" lang="ja-JP" altLang="en-US" smtClean="0"/>
              <a:t>51</a:t>
            </a:fld>
            <a:endParaRPr kumimoji="1" lang="ja-JP" altLang="en-US"/>
          </a:p>
        </p:txBody>
      </p:sp>
      <p:sp>
        <p:nvSpPr>
          <p:cNvPr id="4" name="テキスト ボックス 3">
            <a:extLst>
              <a:ext uri="{FF2B5EF4-FFF2-40B4-BE49-F238E27FC236}">
                <a16:creationId xmlns:a16="http://schemas.microsoft.com/office/drawing/2014/main" id="{0B6254B2-72CE-CE83-0799-0DE46225AEA6}"/>
              </a:ext>
            </a:extLst>
          </p:cNvPr>
          <p:cNvSpPr txBox="1"/>
          <p:nvPr/>
        </p:nvSpPr>
        <p:spPr>
          <a:xfrm>
            <a:off x="176018" y="776119"/>
            <a:ext cx="3795746"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Solid-state battery (cont’d)</a:t>
            </a:r>
          </a:p>
        </p:txBody>
      </p:sp>
      <p:sp>
        <p:nvSpPr>
          <p:cNvPr id="5" name="Rectangle 5">
            <a:extLst>
              <a:ext uri="{FF2B5EF4-FFF2-40B4-BE49-F238E27FC236}">
                <a16:creationId xmlns:a16="http://schemas.microsoft.com/office/drawing/2014/main" id="{05C607B6-D80A-A6F5-3C80-A4361B975F64}"/>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6" name="テキスト ボックス 5">
            <a:extLst>
              <a:ext uri="{FF2B5EF4-FFF2-40B4-BE49-F238E27FC236}">
                <a16:creationId xmlns:a16="http://schemas.microsoft.com/office/drawing/2014/main" id="{D905CBC5-3B41-1509-21D0-55F6BD2A2DB4}"/>
              </a:ext>
            </a:extLst>
          </p:cNvPr>
          <p:cNvSpPr txBox="1"/>
          <p:nvPr/>
        </p:nvSpPr>
        <p:spPr>
          <a:xfrm>
            <a:off x="4115780" y="776119"/>
            <a:ext cx="2628292" cy="400110"/>
          </a:xfrm>
          <a:prstGeom prst="rect">
            <a:avLst/>
          </a:prstGeom>
          <a:solidFill>
            <a:srgbClr val="92D050"/>
          </a:solidFill>
        </p:spPr>
        <p:txBody>
          <a:bodyPr wrap="square">
            <a:spAutoFit/>
          </a:bodyPr>
          <a:lstStyle/>
          <a:p>
            <a:r>
              <a:rPr lang="en-US" altLang="ja-JP" sz="2000" b="1" dirty="0">
                <a:latin typeface="Segoe UI" panose="020B0502040204020203" pitchFamily="34" charset="0"/>
                <a:cs typeface="Segoe UI" panose="020B0502040204020203" pitchFamily="34" charset="0"/>
              </a:rPr>
              <a:t>Thermal shock test</a:t>
            </a:r>
          </a:p>
        </p:txBody>
      </p:sp>
      <p:pic>
        <p:nvPicPr>
          <p:cNvPr id="7" name="object 6">
            <a:extLst>
              <a:ext uri="{FF2B5EF4-FFF2-40B4-BE49-F238E27FC236}">
                <a16:creationId xmlns:a16="http://schemas.microsoft.com/office/drawing/2014/main" id="{DAA3D462-7697-277E-9A24-3D8D11E42CEE}"/>
              </a:ext>
            </a:extLst>
          </p:cNvPr>
          <p:cNvPicPr/>
          <p:nvPr/>
        </p:nvPicPr>
        <p:blipFill>
          <a:blip r:embed="rId2" cstate="print"/>
          <a:stretch>
            <a:fillRect/>
          </a:stretch>
        </p:blipFill>
        <p:spPr>
          <a:xfrm>
            <a:off x="2522425" y="2204864"/>
            <a:ext cx="2880360" cy="2159508"/>
          </a:xfrm>
          <a:prstGeom prst="rect">
            <a:avLst/>
          </a:prstGeom>
        </p:spPr>
      </p:pic>
      <p:pic>
        <p:nvPicPr>
          <p:cNvPr id="8" name="object 7">
            <a:extLst>
              <a:ext uri="{FF2B5EF4-FFF2-40B4-BE49-F238E27FC236}">
                <a16:creationId xmlns:a16="http://schemas.microsoft.com/office/drawing/2014/main" id="{DCA6089A-F1BA-5FC1-00FB-C2776CF00E61}"/>
              </a:ext>
            </a:extLst>
          </p:cNvPr>
          <p:cNvPicPr/>
          <p:nvPr/>
        </p:nvPicPr>
        <p:blipFill>
          <a:blip r:embed="rId3" cstate="print"/>
          <a:stretch>
            <a:fillRect/>
          </a:stretch>
        </p:blipFill>
        <p:spPr>
          <a:xfrm>
            <a:off x="5567376" y="2204864"/>
            <a:ext cx="2880360" cy="2159508"/>
          </a:xfrm>
          <a:prstGeom prst="rect">
            <a:avLst/>
          </a:prstGeom>
        </p:spPr>
      </p:pic>
      <p:pic>
        <p:nvPicPr>
          <p:cNvPr id="9" name="object 8">
            <a:extLst>
              <a:ext uri="{FF2B5EF4-FFF2-40B4-BE49-F238E27FC236}">
                <a16:creationId xmlns:a16="http://schemas.microsoft.com/office/drawing/2014/main" id="{FF7B4D0B-03A1-B755-D182-639697FDF690}"/>
              </a:ext>
            </a:extLst>
          </p:cNvPr>
          <p:cNvPicPr/>
          <p:nvPr/>
        </p:nvPicPr>
        <p:blipFill>
          <a:blip r:embed="rId4" cstate="print"/>
          <a:stretch>
            <a:fillRect/>
          </a:stretch>
        </p:blipFill>
        <p:spPr>
          <a:xfrm>
            <a:off x="2535608" y="4436727"/>
            <a:ext cx="2880360" cy="2159508"/>
          </a:xfrm>
          <a:prstGeom prst="rect">
            <a:avLst/>
          </a:prstGeom>
        </p:spPr>
      </p:pic>
      <p:pic>
        <p:nvPicPr>
          <p:cNvPr id="10" name="object 9">
            <a:extLst>
              <a:ext uri="{FF2B5EF4-FFF2-40B4-BE49-F238E27FC236}">
                <a16:creationId xmlns:a16="http://schemas.microsoft.com/office/drawing/2014/main" id="{F6945607-EF86-9140-723D-E90A42ACE024}"/>
              </a:ext>
            </a:extLst>
          </p:cNvPr>
          <p:cNvPicPr/>
          <p:nvPr/>
        </p:nvPicPr>
        <p:blipFill>
          <a:blip r:embed="rId5" cstate="print"/>
          <a:stretch>
            <a:fillRect/>
          </a:stretch>
        </p:blipFill>
        <p:spPr>
          <a:xfrm>
            <a:off x="5580559" y="4436727"/>
            <a:ext cx="2880360" cy="2159508"/>
          </a:xfrm>
          <a:prstGeom prst="rect">
            <a:avLst/>
          </a:prstGeom>
        </p:spPr>
      </p:pic>
      <p:pic>
        <p:nvPicPr>
          <p:cNvPr id="11" name="object 10">
            <a:extLst>
              <a:ext uri="{FF2B5EF4-FFF2-40B4-BE49-F238E27FC236}">
                <a16:creationId xmlns:a16="http://schemas.microsoft.com/office/drawing/2014/main" id="{FC0B2C4B-48FE-B3FE-B6BB-B68BDE3C2EA1}"/>
              </a:ext>
            </a:extLst>
          </p:cNvPr>
          <p:cNvPicPr/>
          <p:nvPr/>
        </p:nvPicPr>
        <p:blipFill>
          <a:blip r:embed="rId6" cstate="print"/>
          <a:stretch>
            <a:fillRect/>
          </a:stretch>
        </p:blipFill>
        <p:spPr>
          <a:xfrm>
            <a:off x="8625511" y="4436727"/>
            <a:ext cx="2880360" cy="2159508"/>
          </a:xfrm>
          <a:prstGeom prst="rect">
            <a:avLst/>
          </a:prstGeom>
        </p:spPr>
      </p:pic>
      <p:pic>
        <p:nvPicPr>
          <p:cNvPr id="12" name="object 12">
            <a:extLst>
              <a:ext uri="{FF2B5EF4-FFF2-40B4-BE49-F238E27FC236}">
                <a16:creationId xmlns:a16="http://schemas.microsoft.com/office/drawing/2014/main" id="{1F21A4A9-9545-BDEA-5B2E-943B515AB040}"/>
              </a:ext>
            </a:extLst>
          </p:cNvPr>
          <p:cNvPicPr/>
          <p:nvPr/>
        </p:nvPicPr>
        <p:blipFill>
          <a:blip r:embed="rId7" cstate="print"/>
          <a:stretch>
            <a:fillRect/>
          </a:stretch>
        </p:blipFill>
        <p:spPr>
          <a:xfrm>
            <a:off x="8609280" y="2204864"/>
            <a:ext cx="2880360" cy="2159508"/>
          </a:xfrm>
          <a:prstGeom prst="rect">
            <a:avLst/>
          </a:prstGeom>
        </p:spPr>
      </p:pic>
      <p:sp>
        <p:nvSpPr>
          <p:cNvPr id="15" name="Rectangle 17">
            <a:extLst>
              <a:ext uri="{FF2B5EF4-FFF2-40B4-BE49-F238E27FC236}">
                <a16:creationId xmlns:a16="http://schemas.microsoft.com/office/drawing/2014/main" id="{5588F0C7-C969-DBF7-E4E7-6F5127FA9B7E}"/>
              </a:ext>
            </a:extLst>
          </p:cNvPr>
          <p:cNvSpPr>
            <a:spLocks noChangeArrowheads="1"/>
          </p:cNvSpPr>
          <p:nvPr/>
        </p:nvSpPr>
        <p:spPr bwMode="auto">
          <a:xfrm>
            <a:off x="299599" y="1175420"/>
            <a:ext cx="11549501" cy="984885"/>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sz="1600" b="1" dirty="0">
                <a:solidFill>
                  <a:srgbClr val="002060"/>
                </a:solidFill>
                <a:latin typeface="Segoe UI" panose="020B0502040204020203" pitchFamily="34" charset="0"/>
                <a:cs typeface="Segoe UI" panose="020B0502040204020203" pitchFamily="34" charset="0"/>
              </a:rPr>
              <a:t>Close-up images of the area where cracks occurred after the thermal shock test are shown in Figure 36. </a:t>
            </a:r>
          </a:p>
          <a:p>
            <a:pPr marL="457200" indent="-457200">
              <a:spcBef>
                <a:spcPts val="1200"/>
              </a:spcBef>
              <a:buFont typeface="Wingdings" panose="05000000000000000000" pitchFamily="2" charset="2"/>
              <a:buChar char="Ø"/>
              <a:defRPr/>
            </a:pPr>
            <a:r>
              <a:rPr lang="en-US" altLang="ja-JP" sz="1600" b="1" dirty="0">
                <a:solidFill>
                  <a:srgbClr val="FF0000"/>
                </a:solidFill>
                <a:latin typeface="Segoe UI" panose="020B0502040204020203" pitchFamily="34" charset="0"/>
                <a:cs typeface="Segoe UI" panose="020B0502040204020203" pitchFamily="34" charset="0"/>
              </a:rPr>
              <a:t>We confirmed that body and internal electrodes had been broken due to the cracks. We believe that this crack was the reason why the charging voltage did not reach the specified voltage during charging and discharging.</a:t>
            </a:r>
            <a:endParaRPr lang="en-US" altLang="ja-JP" sz="1600" b="1" dirty="0">
              <a:solidFill>
                <a:srgbClr val="002060"/>
              </a:solidFill>
              <a:latin typeface="Segoe UI" panose="020B0502040204020203" pitchFamily="34" charset="0"/>
              <a:cs typeface="Segoe UI" panose="020B0502040204020203" pitchFamily="34" charset="0"/>
            </a:endParaRPr>
          </a:p>
        </p:txBody>
      </p:sp>
      <p:sp>
        <p:nvSpPr>
          <p:cNvPr id="16" name="テキスト ボックス 15">
            <a:extLst>
              <a:ext uri="{FF2B5EF4-FFF2-40B4-BE49-F238E27FC236}">
                <a16:creationId xmlns:a16="http://schemas.microsoft.com/office/drawing/2014/main" id="{7859823C-0762-1C0F-9752-259D4EE3DCAD}"/>
              </a:ext>
            </a:extLst>
          </p:cNvPr>
          <p:cNvSpPr txBox="1"/>
          <p:nvPr/>
        </p:nvSpPr>
        <p:spPr>
          <a:xfrm>
            <a:off x="3898199" y="6581001"/>
            <a:ext cx="4422205" cy="276999"/>
          </a:xfrm>
          <a:prstGeom prst="rect">
            <a:avLst/>
          </a:prstGeom>
          <a:solidFill>
            <a:schemeClr val="bg1"/>
          </a:solidFill>
        </p:spPr>
        <p:txBody>
          <a:bodyPr wrap="square">
            <a:spAutoFit/>
          </a:bodyPr>
          <a:lstStyle/>
          <a:p>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Fig. </a:t>
            </a:r>
            <a:r>
              <a:rPr lang="en-GB" altLang="ja-JP" sz="1200" b="1" dirty="0">
                <a:latin typeface="Segoe UI" panose="020B0502040204020203" pitchFamily="34" charset="0"/>
                <a:ea typeface="游明朝" panose="02020400000000000000" pitchFamily="18" charset="-128"/>
                <a:cs typeface="Segoe UI" panose="020B0502040204020203" pitchFamily="34" charset="0"/>
              </a:rPr>
              <a:t>36</a:t>
            </a:r>
            <a:r>
              <a:rPr lang="en-GB" altLang="ja-JP" sz="1200" b="1" dirty="0">
                <a:effectLst/>
                <a:latin typeface="Segoe UI" panose="020B0502040204020203" pitchFamily="34" charset="0"/>
                <a:ea typeface="游明朝" panose="02020400000000000000" pitchFamily="18" charset="-128"/>
                <a:cs typeface="Segoe UI" panose="020B0502040204020203" pitchFamily="34" charset="0"/>
              </a:rPr>
              <a:t>. </a:t>
            </a:r>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Close-up images of the area where cracks occurred</a:t>
            </a:r>
            <a:endParaRPr lang="ja-JP" altLang="en-US" sz="1200" b="1" dirty="0">
              <a:latin typeface="Segoe UI" panose="020B0502040204020203" pitchFamily="34" charset="0"/>
              <a:cs typeface="Segoe UI" panose="020B0502040204020203" pitchFamily="34" charset="0"/>
            </a:endParaRPr>
          </a:p>
        </p:txBody>
      </p:sp>
      <p:sp>
        <p:nvSpPr>
          <p:cNvPr id="17" name="object 11">
            <a:extLst>
              <a:ext uri="{FF2B5EF4-FFF2-40B4-BE49-F238E27FC236}">
                <a16:creationId xmlns:a16="http://schemas.microsoft.com/office/drawing/2014/main" id="{B50A07E6-1E12-8208-9B6B-961C63ACC391}"/>
              </a:ext>
            </a:extLst>
          </p:cNvPr>
          <p:cNvSpPr/>
          <p:nvPr/>
        </p:nvSpPr>
        <p:spPr>
          <a:xfrm>
            <a:off x="3650058" y="2365984"/>
            <a:ext cx="3695700" cy="1173480"/>
          </a:xfrm>
          <a:custGeom>
            <a:avLst/>
            <a:gdLst/>
            <a:ahLst/>
            <a:cxnLst/>
            <a:rect l="l" t="t" r="r" b="b"/>
            <a:pathLst>
              <a:path w="3695700" h="1173480">
                <a:moveTo>
                  <a:pt x="0" y="1173480"/>
                </a:moveTo>
                <a:lnTo>
                  <a:pt x="745235" y="1173480"/>
                </a:lnTo>
                <a:lnTo>
                  <a:pt x="745235" y="615696"/>
                </a:lnTo>
                <a:lnTo>
                  <a:pt x="0" y="615696"/>
                </a:lnTo>
                <a:lnTo>
                  <a:pt x="0" y="1173480"/>
                </a:lnTo>
                <a:close/>
              </a:path>
              <a:path w="3695700" h="1173480">
                <a:moveTo>
                  <a:pt x="3122676" y="428244"/>
                </a:moveTo>
                <a:lnTo>
                  <a:pt x="3695700" y="428244"/>
                </a:lnTo>
                <a:lnTo>
                  <a:pt x="3695700" y="0"/>
                </a:lnTo>
                <a:lnTo>
                  <a:pt x="3122676" y="0"/>
                </a:lnTo>
                <a:lnTo>
                  <a:pt x="3122676" y="428244"/>
                </a:lnTo>
                <a:close/>
              </a:path>
            </a:pathLst>
          </a:custGeom>
          <a:ln w="9525">
            <a:solidFill>
              <a:srgbClr val="FFC000"/>
            </a:solidFill>
          </a:ln>
        </p:spPr>
        <p:txBody>
          <a:bodyPr wrap="square" lIns="0" tIns="0" rIns="0" bIns="0" rtlCol="0"/>
          <a:lstStyle/>
          <a:p>
            <a:endParaRPr/>
          </a:p>
        </p:txBody>
      </p:sp>
      <p:sp>
        <p:nvSpPr>
          <p:cNvPr id="18" name="object 13">
            <a:extLst>
              <a:ext uri="{FF2B5EF4-FFF2-40B4-BE49-F238E27FC236}">
                <a16:creationId xmlns:a16="http://schemas.microsoft.com/office/drawing/2014/main" id="{A0DDCD9B-862A-8B61-AB85-D70C184AC41A}"/>
              </a:ext>
            </a:extLst>
          </p:cNvPr>
          <p:cNvSpPr/>
          <p:nvPr/>
        </p:nvSpPr>
        <p:spPr>
          <a:xfrm>
            <a:off x="6612213" y="3021269"/>
            <a:ext cx="654050" cy="1181100"/>
          </a:xfrm>
          <a:custGeom>
            <a:avLst/>
            <a:gdLst/>
            <a:ahLst/>
            <a:cxnLst/>
            <a:rect l="l" t="t" r="r" b="b"/>
            <a:pathLst>
              <a:path w="654050" h="1181100">
                <a:moveTo>
                  <a:pt x="80772" y="428243"/>
                </a:moveTo>
                <a:lnTo>
                  <a:pt x="653796" y="428243"/>
                </a:lnTo>
                <a:lnTo>
                  <a:pt x="653796" y="0"/>
                </a:lnTo>
                <a:lnTo>
                  <a:pt x="80772" y="0"/>
                </a:lnTo>
                <a:lnTo>
                  <a:pt x="80772" y="428243"/>
                </a:lnTo>
                <a:close/>
              </a:path>
              <a:path w="654050" h="1181100">
                <a:moveTo>
                  <a:pt x="0" y="1181099"/>
                </a:moveTo>
                <a:lnTo>
                  <a:pt x="573024" y="1181099"/>
                </a:lnTo>
                <a:lnTo>
                  <a:pt x="573024" y="752855"/>
                </a:lnTo>
                <a:lnTo>
                  <a:pt x="0" y="752855"/>
                </a:lnTo>
                <a:lnTo>
                  <a:pt x="0" y="1181099"/>
                </a:lnTo>
                <a:close/>
              </a:path>
            </a:pathLst>
          </a:custGeom>
          <a:ln w="9525">
            <a:solidFill>
              <a:srgbClr val="FFC000"/>
            </a:solidFill>
          </a:ln>
        </p:spPr>
        <p:txBody>
          <a:bodyPr wrap="square" lIns="0" tIns="0" rIns="0" bIns="0" rtlCol="0"/>
          <a:lstStyle/>
          <a:p>
            <a:endParaRPr/>
          </a:p>
        </p:txBody>
      </p:sp>
      <p:sp>
        <p:nvSpPr>
          <p:cNvPr id="19" name="object 19">
            <a:extLst>
              <a:ext uri="{FF2B5EF4-FFF2-40B4-BE49-F238E27FC236}">
                <a16:creationId xmlns:a16="http://schemas.microsoft.com/office/drawing/2014/main" id="{0134DB09-1E1A-0A2C-F744-7F7F3497D425}"/>
              </a:ext>
            </a:extLst>
          </p:cNvPr>
          <p:cNvSpPr txBox="1"/>
          <p:nvPr/>
        </p:nvSpPr>
        <p:spPr>
          <a:xfrm>
            <a:off x="6567968" y="2272006"/>
            <a:ext cx="16256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C000"/>
                </a:solidFill>
                <a:latin typeface="Tahoma"/>
                <a:cs typeface="Tahoma"/>
              </a:rPr>
              <a:t>A</a:t>
            </a:r>
            <a:endParaRPr sz="1800" dirty="0">
              <a:latin typeface="Tahoma"/>
              <a:cs typeface="Tahoma"/>
            </a:endParaRPr>
          </a:p>
        </p:txBody>
      </p:sp>
      <p:sp>
        <p:nvSpPr>
          <p:cNvPr id="21" name="object 23">
            <a:extLst>
              <a:ext uri="{FF2B5EF4-FFF2-40B4-BE49-F238E27FC236}">
                <a16:creationId xmlns:a16="http://schemas.microsoft.com/office/drawing/2014/main" id="{25A65794-DD9B-91B8-8464-9952B73FBDBE}"/>
              </a:ext>
            </a:extLst>
          </p:cNvPr>
          <p:cNvSpPr txBox="1"/>
          <p:nvPr/>
        </p:nvSpPr>
        <p:spPr>
          <a:xfrm>
            <a:off x="6402106" y="3682975"/>
            <a:ext cx="16319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C000"/>
                </a:solidFill>
                <a:latin typeface="Tahoma"/>
                <a:cs typeface="Tahoma"/>
              </a:rPr>
              <a:t>C</a:t>
            </a:r>
            <a:endParaRPr sz="1800" dirty="0">
              <a:latin typeface="Tahoma"/>
              <a:cs typeface="Tahoma"/>
            </a:endParaRPr>
          </a:p>
        </p:txBody>
      </p:sp>
      <p:sp>
        <p:nvSpPr>
          <p:cNvPr id="22" name="object 23">
            <a:extLst>
              <a:ext uri="{FF2B5EF4-FFF2-40B4-BE49-F238E27FC236}">
                <a16:creationId xmlns:a16="http://schemas.microsoft.com/office/drawing/2014/main" id="{D54C3261-9F01-8697-423D-C2E899A06166}"/>
              </a:ext>
            </a:extLst>
          </p:cNvPr>
          <p:cNvSpPr txBox="1"/>
          <p:nvPr/>
        </p:nvSpPr>
        <p:spPr>
          <a:xfrm>
            <a:off x="6483703" y="2937187"/>
            <a:ext cx="163195" cy="299720"/>
          </a:xfrm>
          <a:prstGeom prst="rect">
            <a:avLst/>
          </a:prstGeom>
        </p:spPr>
        <p:txBody>
          <a:bodyPr vert="horz" wrap="square" lIns="0" tIns="12700" rIns="0" bIns="0" rtlCol="0">
            <a:spAutoFit/>
          </a:bodyPr>
          <a:lstStyle/>
          <a:p>
            <a:pPr marL="12700">
              <a:lnSpc>
                <a:spcPct val="100000"/>
              </a:lnSpc>
              <a:spcBef>
                <a:spcPts val="100"/>
              </a:spcBef>
            </a:pPr>
            <a:r>
              <a:rPr lang="en-US" sz="1800" spc="-50" dirty="0">
                <a:solidFill>
                  <a:srgbClr val="FFC000"/>
                </a:solidFill>
                <a:latin typeface="Tahoma"/>
                <a:cs typeface="Tahoma"/>
              </a:rPr>
              <a:t>B</a:t>
            </a:r>
            <a:endParaRPr sz="1800" dirty="0">
              <a:latin typeface="Tahoma"/>
              <a:cs typeface="Tahoma"/>
            </a:endParaRPr>
          </a:p>
        </p:txBody>
      </p:sp>
      <p:grpSp>
        <p:nvGrpSpPr>
          <p:cNvPr id="32" name="グループ化 31">
            <a:extLst>
              <a:ext uri="{FF2B5EF4-FFF2-40B4-BE49-F238E27FC236}">
                <a16:creationId xmlns:a16="http://schemas.microsoft.com/office/drawing/2014/main" id="{7B7CDF94-E02A-28DD-ADE3-298AD474E98E}"/>
              </a:ext>
            </a:extLst>
          </p:cNvPr>
          <p:cNvGrpSpPr/>
          <p:nvPr/>
        </p:nvGrpSpPr>
        <p:grpSpPr>
          <a:xfrm>
            <a:off x="25880" y="2650860"/>
            <a:ext cx="2315337" cy="1919277"/>
            <a:chOff x="46409" y="1877330"/>
            <a:chExt cx="2315337" cy="1919277"/>
          </a:xfrm>
        </p:grpSpPr>
        <p:grpSp>
          <p:nvGrpSpPr>
            <p:cNvPr id="23" name="object 78">
              <a:extLst>
                <a:ext uri="{FF2B5EF4-FFF2-40B4-BE49-F238E27FC236}">
                  <a16:creationId xmlns:a16="http://schemas.microsoft.com/office/drawing/2014/main" id="{909AB79D-838E-AA6B-E447-610D699440AC}"/>
                </a:ext>
              </a:extLst>
            </p:cNvPr>
            <p:cNvGrpSpPr/>
            <p:nvPr/>
          </p:nvGrpSpPr>
          <p:grpSpPr>
            <a:xfrm>
              <a:off x="46409" y="1877330"/>
              <a:ext cx="2315337" cy="1919277"/>
              <a:chOff x="86677" y="1331722"/>
              <a:chExt cx="1228725" cy="1018540"/>
            </a:xfrm>
          </p:grpSpPr>
          <p:pic>
            <p:nvPicPr>
              <p:cNvPr id="25" name="object 80">
                <a:extLst>
                  <a:ext uri="{FF2B5EF4-FFF2-40B4-BE49-F238E27FC236}">
                    <a16:creationId xmlns:a16="http://schemas.microsoft.com/office/drawing/2014/main" id="{1EEA80DC-5199-1BE4-AA6A-DE524E387830}"/>
                  </a:ext>
                </a:extLst>
              </p:cNvPr>
              <p:cNvPicPr/>
              <p:nvPr/>
            </p:nvPicPr>
            <p:blipFill>
              <a:blip r:embed="rId8" cstate="print"/>
              <a:stretch>
                <a:fillRect/>
              </a:stretch>
            </p:blipFill>
            <p:spPr>
              <a:xfrm>
                <a:off x="91439" y="1336548"/>
                <a:ext cx="1219200" cy="1008888"/>
              </a:xfrm>
              <a:prstGeom prst="rect">
                <a:avLst/>
              </a:prstGeom>
            </p:spPr>
          </p:pic>
          <p:sp>
            <p:nvSpPr>
              <p:cNvPr id="26" name="object 81">
                <a:extLst>
                  <a:ext uri="{FF2B5EF4-FFF2-40B4-BE49-F238E27FC236}">
                    <a16:creationId xmlns:a16="http://schemas.microsoft.com/office/drawing/2014/main" id="{F9DCFD61-6966-0B5C-1125-7727BB034F28}"/>
                  </a:ext>
                </a:extLst>
              </p:cNvPr>
              <p:cNvSpPr/>
              <p:nvPr/>
            </p:nvSpPr>
            <p:spPr>
              <a:xfrm>
                <a:off x="86677" y="1331722"/>
                <a:ext cx="1228725" cy="1018540"/>
              </a:xfrm>
              <a:custGeom>
                <a:avLst/>
                <a:gdLst/>
                <a:ahLst/>
                <a:cxnLst/>
                <a:rect l="l" t="t" r="r" b="b"/>
                <a:pathLst>
                  <a:path w="1228725" h="1018539">
                    <a:moveTo>
                      <a:pt x="0" y="1018413"/>
                    </a:moveTo>
                    <a:lnTo>
                      <a:pt x="1228725" y="1018413"/>
                    </a:lnTo>
                    <a:lnTo>
                      <a:pt x="1228725" y="0"/>
                    </a:lnTo>
                    <a:lnTo>
                      <a:pt x="0" y="0"/>
                    </a:lnTo>
                    <a:lnTo>
                      <a:pt x="0" y="1018413"/>
                    </a:lnTo>
                    <a:close/>
                  </a:path>
                </a:pathLst>
              </a:custGeom>
              <a:ln w="9525">
                <a:solidFill>
                  <a:srgbClr val="17406C"/>
                </a:solidFill>
              </a:ln>
            </p:spPr>
            <p:txBody>
              <a:bodyPr wrap="square" lIns="0" tIns="0" rIns="0" bIns="0" rtlCol="0"/>
              <a:lstStyle/>
              <a:p>
                <a:endParaRPr/>
              </a:p>
            </p:txBody>
          </p:sp>
        </p:grpSp>
        <p:sp>
          <p:nvSpPr>
            <p:cNvPr id="28" name="テキスト ボックス 27">
              <a:extLst>
                <a:ext uri="{FF2B5EF4-FFF2-40B4-BE49-F238E27FC236}">
                  <a16:creationId xmlns:a16="http://schemas.microsoft.com/office/drawing/2014/main" id="{859CF1E1-DD34-7F66-57C6-D6D0E4F1AC47}"/>
                </a:ext>
              </a:extLst>
            </p:cNvPr>
            <p:cNvSpPr txBox="1"/>
            <p:nvPr/>
          </p:nvSpPr>
          <p:spPr>
            <a:xfrm>
              <a:off x="234627" y="3429000"/>
              <a:ext cx="1936162" cy="307777"/>
            </a:xfrm>
            <a:prstGeom prst="rect">
              <a:avLst/>
            </a:prstGeom>
            <a:solidFill>
              <a:schemeClr val="bg1"/>
            </a:solidFill>
          </p:spPr>
          <p:txBody>
            <a:bodyPr wrap="square">
              <a:spAutoFit/>
            </a:bodyPr>
            <a:lstStyle/>
            <a:p>
              <a:r>
                <a:rPr lang="en-US" altLang="ja-JP" sz="1400" b="0" i="0" dirty="0">
                  <a:solidFill>
                    <a:srgbClr val="3C4043"/>
                  </a:solidFill>
                  <a:effectLst/>
                  <a:latin typeface="Roboto" panose="02000000000000000000" pitchFamily="2" charset="0"/>
                </a:rPr>
                <a:t>Observation direction</a:t>
              </a:r>
              <a:endParaRPr lang="ja-JP" altLang="en-US" sz="1400" dirty="0"/>
            </a:p>
          </p:txBody>
        </p:sp>
        <p:sp>
          <p:nvSpPr>
            <p:cNvPr id="29" name="テキスト ボックス 28">
              <a:extLst>
                <a:ext uri="{FF2B5EF4-FFF2-40B4-BE49-F238E27FC236}">
                  <a16:creationId xmlns:a16="http://schemas.microsoft.com/office/drawing/2014/main" id="{F4B64A85-09D0-3125-B50E-CF8DC318210E}"/>
                </a:ext>
              </a:extLst>
            </p:cNvPr>
            <p:cNvSpPr txBox="1"/>
            <p:nvPr/>
          </p:nvSpPr>
          <p:spPr>
            <a:xfrm rot="16200000">
              <a:off x="-50618" y="2351207"/>
              <a:ext cx="854735" cy="307777"/>
            </a:xfrm>
            <a:prstGeom prst="rect">
              <a:avLst/>
            </a:prstGeom>
            <a:solidFill>
              <a:schemeClr val="bg1"/>
            </a:solidFill>
          </p:spPr>
          <p:txBody>
            <a:bodyPr wrap="square">
              <a:spAutoFit/>
            </a:bodyPr>
            <a:lstStyle/>
            <a:p>
              <a:pPr algn="ctr"/>
              <a:r>
                <a:rPr lang="en-US" altLang="ja-JP" sz="1400" dirty="0">
                  <a:solidFill>
                    <a:srgbClr val="3C4043"/>
                  </a:solidFill>
                  <a:latin typeface="Roboto" panose="02000000000000000000" pitchFamily="2" charset="0"/>
                </a:rPr>
                <a:t>negative</a:t>
              </a:r>
              <a:endParaRPr lang="ja-JP" altLang="en-US" sz="1400" dirty="0"/>
            </a:p>
          </p:txBody>
        </p:sp>
        <p:sp>
          <p:nvSpPr>
            <p:cNvPr id="30" name="テキスト ボックス 29">
              <a:extLst>
                <a:ext uri="{FF2B5EF4-FFF2-40B4-BE49-F238E27FC236}">
                  <a16:creationId xmlns:a16="http://schemas.microsoft.com/office/drawing/2014/main" id="{5D21855F-8514-E754-8FB9-07DFBC6CE986}"/>
                </a:ext>
              </a:extLst>
            </p:cNvPr>
            <p:cNvSpPr txBox="1"/>
            <p:nvPr/>
          </p:nvSpPr>
          <p:spPr>
            <a:xfrm rot="5400000">
              <a:off x="1548668" y="2361808"/>
              <a:ext cx="854735" cy="307777"/>
            </a:xfrm>
            <a:prstGeom prst="rect">
              <a:avLst/>
            </a:prstGeom>
            <a:solidFill>
              <a:schemeClr val="bg1"/>
            </a:solidFill>
          </p:spPr>
          <p:txBody>
            <a:bodyPr wrap="square">
              <a:spAutoFit/>
            </a:bodyPr>
            <a:lstStyle/>
            <a:p>
              <a:pPr algn="ctr"/>
              <a:r>
                <a:rPr lang="en-US" altLang="ja-JP" sz="1400" dirty="0">
                  <a:solidFill>
                    <a:srgbClr val="3C4043"/>
                  </a:solidFill>
                  <a:latin typeface="Roboto" panose="02000000000000000000" pitchFamily="2" charset="0"/>
                </a:rPr>
                <a:t>positive</a:t>
              </a:r>
              <a:endParaRPr lang="ja-JP" altLang="en-US" sz="1400" dirty="0"/>
            </a:p>
          </p:txBody>
        </p:sp>
      </p:grpSp>
      <p:sp>
        <p:nvSpPr>
          <p:cNvPr id="31" name="object 14">
            <a:extLst>
              <a:ext uri="{FF2B5EF4-FFF2-40B4-BE49-F238E27FC236}">
                <a16:creationId xmlns:a16="http://schemas.microsoft.com/office/drawing/2014/main" id="{CA81AF29-D322-4EC1-B1A5-CF9B48E4ECCE}"/>
              </a:ext>
            </a:extLst>
          </p:cNvPr>
          <p:cNvSpPr/>
          <p:nvPr/>
        </p:nvSpPr>
        <p:spPr>
          <a:xfrm>
            <a:off x="4417239" y="2906969"/>
            <a:ext cx="1163320" cy="114300"/>
          </a:xfrm>
          <a:custGeom>
            <a:avLst/>
            <a:gdLst/>
            <a:ahLst/>
            <a:cxnLst/>
            <a:rect l="l" t="t" r="r" b="b"/>
            <a:pathLst>
              <a:path w="1163320" h="114300">
                <a:moveTo>
                  <a:pt x="1049020" y="0"/>
                </a:moveTo>
                <a:lnTo>
                  <a:pt x="1049020" y="114300"/>
                </a:lnTo>
                <a:lnTo>
                  <a:pt x="1125220" y="76200"/>
                </a:lnTo>
                <a:lnTo>
                  <a:pt x="1068070" y="76200"/>
                </a:lnTo>
                <a:lnTo>
                  <a:pt x="1068070" y="38100"/>
                </a:lnTo>
                <a:lnTo>
                  <a:pt x="1125220" y="38100"/>
                </a:lnTo>
                <a:lnTo>
                  <a:pt x="1049020" y="0"/>
                </a:lnTo>
                <a:close/>
              </a:path>
              <a:path w="1163320" h="114300">
                <a:moveTo>
                  <a:pt x="1049020" y="38100"/>
                </a:moveTo>
                <a:lnTo>
                  <a:pt x="0" y="38100"/>
                </a:lnTo>
                <a:lnTo>
                  <a:pt x="0" y="76200"/>
                </a:lnTo>
                <a:lnTo>
                  <a:pt x="1049020" y="76200"/>
                </a:lnTo>
                <a:lnTo>
                  <a:pt x="1049020" y="38100"/>
                </a:lnTo>
                <a:close/>
              </a:path>
              <a:path w="1163320" h="114300">
                <a:moveTo>
                  <a:pt x="1125220" y="38100"/>
                </a:moveTo>
                <a:lnTo>
                  <a:pt x="1068070" y="38100"/>
                </a:lnTo>
                <a:lnTo>
                  <a:pt x="1068070" y="76200"/>
                </a:lnTo>
                <a:lnTo>
                  <a:pt x="1125220" y="76200"/>
                </a:lnTo>
                <a:lnTo>
                  <a:pt x="1163320" y="57150"/>
                </a:lnTo>
                <a:lnTo>
                  <a:pt x="1125220" y="38100"/>
                </a:lnTo>
                <a:close/>
              </a:path>
            </a:pathLst>
          </a:custGeom>
          <a:solidFill>
            <a:srgbClr val="FFC000"/>
          </a:solidFill>
        </p:spPr>
        <p:txBody>
          <a:bodyPr wrap="square" lIns="0" tIns="0" rIns="0" bIns="0" rtlCol="0"/>
          <a:lstStyle/>
          <a:p>
            <a:endParaRPr/>
          </a:p>
        </p:txBody>
      </p:sp>
      <p:sp>
        <p:nvSpPr>
          <p:cNvPr id="36" name="テキスト ボックス 35">
            <a:extLst>
              <a:ext uri="{FF2B5EF4-FFF2-40B4-BE49-F238E27FC236}">
                <a16:creationId xmlns:a16="http://schemas.microsoft.com/office/drawing/2014/main" id="{405329BF-58C8-EC4F-F3A4-CB55C36D855D}"/>
              </a:ext>
            </a:extLst>
          </p:cNvPr>
          <p:cNvSpPr txBox="1"/>
          <p:nvPr/>
        </p:nvSpPr>
        <p:spPr>
          <a:xfrm>
            <a:off x="747345" y="3290500"/>
            <a:ext cx="1121395" cy="276999"/>
          </a:xfrm>
          <a:prstGeom prst="rect">
            <a:avLst/>
          </a:prstGeom>
          <a:noFill/>
        </p:spPr>
        <p:txBody>
          <a:bodyPr wrap="square">
            <a:spAutoFit/>
          </a:bodyPr>
          <a:lstStyle/>
          <a:p>
            <a:r>
              <a:rPr lang="en-US" altLang="ja-JP" sz="1200" b="1" dirty="0">
                <a:solidFill>
                  <a:srgbClr val="FFCCFF"/>
                </a:solidFill>
              </a:rPr>
              <a:t>cutting line</a:t>
            </a:r>
            <a:endParaRPr lang="ja-JP" altLang="en-US" sz="1200" b="1" dirty="0">
              <a:solidFill>
                <a:srgbClr val="FFCCFF"/>
              </a:solidFill>
            </a:endParaRPr>
          </a:p>
        </p:txBody>
      </p:sp>
      <p:sp>
        <p:nvSpPr>
          <p:cNvPr id="38" name="object 13">
            <a:extLst>
              <a:ext uri="{FF2B5EF4-FFF2-40B4-BE49-F238E27FC236}">
                <a16:creationId xmlns:a16="http://schemas.microsoft.com/office/drawing/2014/main" id="{71F12BB4-AFAC-E052-FA01-334882537CFB}"/>
              </a:ext>
            </a:extLst>
          </p:cNvPr>
          <p:cNvSpPr/>
          <p:nvPr/>
        </p:nvSpPr>
        <p:spPr>
          <a:xfrm>
            <a:off x="9706227" y="3022863"/>
            <a:ext cx="654050" cy="1181100"/>
          </a:xfrm>
          <a:custGeom>
            <a:avLst/>
            <a:gdLst/>
            <a:ahLst/>
            <a:cxnLst/>
            <a:rect l="l" t="t" r="r" b="b"/>
            <a:pathLst>
              <a:path w="654050" h="1181100">
                <a:moveTo>
                  <a:pt x="80772" y="428243"/>
                </a:moveTo>
                <a:lnTo>
                  <a:pt x="653796" y="428243"/>
                </a:lnTo>
                <a:lnTo>
                  <a:pt x="653796" y="0"/>
                </a:lnTo>
                <a:lnTo>
                  <a:pt x="80772" y="0"/>
                </a:lnTo>
                <a:lnTo>
                  <a:pt x="80772" y="428243"/>
                </a:lnTo>
                <a:close/>
              </a:path>
              <a:path w="654050" h="1181100">
                <a:moveTo>
                  <a:pt x="0" y="1181099"/>
                </a:moveTo>
                <a:lnTo>
                  <a:pt x="573024" y="1181099"/>
                </a:lnTo>
                <a:lnTo>
                  <a:pt x="573024" y="752855"/>
                </a:lnTo>
                <a:lnTo>
                  <a:pt x="0" y="752855"/>
                </a:lnTo>
                <a:lnTo>
                  <a:pt x="0" y="1181099"/>
                </a:lnTo>
                <a:close/>
              </a:path>
            </a:pathLst>
          </a:custGeom>
          <a:ln w="9525">
            <a:solidFill>
              <a:srgbClr val="FFC000"/>
            </a:solidFill>
          </a:ln>
        </p:spPr>
        <p:txBody>
          <a:bodyPr wrap="square" lIns="0" tIns="0" rIns="0" bIns="0" rtlCol="0"/>
          <a:lstStyle/>
          <a:p>
            <a:endParaRPr/>
          </a:p>
        </p:txBody>
      </p:sp>
      <p:sp>
        <p:nvSpPr>
          <p:cNvPr id="39" name="object 19">
            <a:extLst>
              <a:ext uri="{FF2B5EF4-FFF2-40B4-BE49-F238E27FC236}">
                <a16:creationId xmlns:a16="http://schemas.microsoft.com/office/drawing/2014/main" id="{D9F8DC7B-1CE1-E3B2-CE49-8D5619E219D8}"/>
              </a:ext>
            </a:extLst>
          </p:cNvPr>
          <p:cNvSpPr txBox="1"/>
          <p:nvPr/>
        </p:nvSpPr>
        <p:spPr>
          <a:xfrm>
            <a:off x="9661982" y="2273600"/>
            <a:ext cx="162560"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C000"/>
                </a:solidFill>
                <a:latin typeface="Tahoma"/>
                <a:cs typeface="Tahoma"/>
              </a:rPr>
              <a:t>A</a:t>
            </a:r>
            <a:endParaRPr sz="1800" dirty="0">
              <a:latin typeface="Tahoma"/>
              <a:cs typeface="Tahoma"/>
            </a:endParaRPr>
          </a:p>
        </p:txBody>
      </p:sp>
      <p:sp>
        <p:nvSpPr>
          <p:cNvPr id="40" name="object 23">
            <a:extLst>
              <a:ext uri="{FF2B5EF4-FFF2-40B4-BE49-F238E27FC236}">
                <a16:creationId xmlns:a16="http://schemas.microsoft.com/office/drawing/2014/main" id="{B30D97CE-0237-E6E8-B241-A24FA5425575}"/>
              </a:ext>
            </a:extLst>
          </p:cNvPr>
          <p:cNvSpPr txBox="1"/>
          <p:nvPr/>
        </p:nvSpPr>
        <p:spPr>
          <a:xfrm>
            <a:off x="9496120" y="3684569"/>
            <a:ext cx="163195" cy="299720"/>
          </a:xfrm>
          <a:prstGeom prst="rect">
            <a:avLst/>
          </a:prstGeom>
        </p:spPr>
        <p:txBody>
          <a:bodyPr vert="horz" wrap="square" lIns="0" tIns="12700" rIns="0" bIns="0" rtlCol="0">
            <a:spAutoFit/>
          </a:bodyPr>
          <a:lstStyle/>
          <a:p>
            <a:pPr marL="12700">
              <a:lnSpc>
                <a:spcPct val="100000"/>
              </a:lnSpc>
              <a:spcBef>
                <a:spcPts val="100"/>
              </a:spcBef>
            </a:pPr>
            <a:r>
              <a:rPr sz="1800" spc="-50" dirty="0">
                <a:solidFill>
                  <a:srgbClr val="FFC000"/>
                </a:solidFill>
                <a:latin typeface="Tahoma"/>
                <a:cs typeface="Tahoma"/>
              </a:rPr>
              <a:t>C</a:t>
            </a:r>
            <a:endParaRPr sz="1800" dirty="0">
              <a:latin typeface="Tahoma"/>
              <a:cs typeface="Tahoma"/>
            </a:endParaRPr>
          </a:p>
        </p:txBody>
      </p:sp>
      <p:sp>
        <p:nvSpPr>
          <p:cNvPr id="41" name="object 23">
            <a:extLst>
              <a:ext uri="{FF2B5EF4-FFF2-40B4-BE49-F238E27FC236}">
                <a16:creationId xmlns:a16="http://schemas.microsoft.com/office/drawing/2014/main" id="{389BFEB4-B887-7033-5D3F-A0729B66ABA8}"/>
              </a:ext>
            </a:extLst>
          </p:cNvPr>
          <p:cNvSpPr txBox="1"/>
          <p:nvPr/>
        </p:nvSpPr>
        <p:spPr>
          <a:xfrm>
            <a:off x="9577717" y="2938781"/>
            <a:ext cx="163195" cy="299720"/>
          </a:xfrm>
          <a:prstGeom prst="rect">
            <a:avLst/>
          </a:prstGeom>
        </p:spPr>
        <p:txBody>
          <a:bodyPr vert="horz" wrap="square" lIns="0" tIns="12700" rIns="0" bIns="0" rtlCol="0">
            <a:spAutoFit/>
          </a:bodyPr>
          <a:lstStyle/>
          <a:p>
            <a:pPr marL="12700">
              <a:lnSpc>
                <a:spcPct val="100000"/>
              </a:lnSpc>
              <a:spcBef>
                <a:spcPts val="100"/>
              </a:spcBef>
            </a:pPr>
            <a:r>
              <a:rPr lang="en-US" sz="1800" spc="-50" dirty="0">
                <a:solidFill>
                  <a:srgbClr val="FFC000"/>
                </a:solidFill>
                <a:latin typeface="Tahoma"/>
                <a:cs typeface="Tahoma"/>
              </a:rPr>
              <a:t>B</a:t>
            </a:r>
            <a:endParaRPr sz="1800" dirty="0">
              <a:latin typeface="Tahoma"/>
              <a:cs typeface="Tahoma"/>
            </a:endParaRPr>
          </a:p>
        </p:txBody>
      </p:sp>
      <p:sp>
        <p:nvSpPr>
          <p:cNvPr id="44" name="正方形/長方形 43">
            <a:extLst>
              <a:ext uri="{FF2B5EF4-FFF2-40B4-BE49-F238E27FC236}">
                <a16:creationId xmlns:a16="http://schemas.microsoft.com/office/drawing/2014/main" id="{62A7CE6A-46C7-99F2-68AA-C75BFE4A6EC3}"/>
              </a:ext>
            </a:extLst>
          </p:cNvPr>
          <p:cNvSpPr/>
          <p:nvPr/>
        </p:nvSpPr>
        <p:spPr>
          <a:xfrm>
            <a:off x="10055405" y="2365984"/>
            <a:ext cx="601686" cy="485274"/>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object 3">
            <a:extLst>
              <a:ext uri="{FF2B5EF4-FFF2-40B4-BE49-F238E27FC236}">
                <a16:creationId xmlns:a16="http://schemas.microsoft.com/office/drawing/2014/main" id="{0498CAFE-E845-60F8-2828-66BD1C29FC55}"/>
              </a:ext>
            </a:extLst>
          </p:cNvPr>
          <p:cNvSpPr/>
          <p:nvPr/>
        </p:nvSpPr>
        <p:spPr>
          <a:xfrm>
            <a:off x="6894629" y="4196309"/>
            <a:ext cx="114300" cy="617855"/>
          </a:xfrm>
          <a:custGeom>
            <a:avLst/>
            <a:gdLst/>
            <a:ahLst/>
            <a:cxnLst/>
            <a:rect l="l" t="t" r="r" b="b"/>
            <a:pathLst>
              <a:path w="114300" h="617854">
                <a:moveTo>
                  <a:pt x="38100" y="503174"/>
                </a:moveTo>
                <a:lnTo>
                  <a:pt x="0" y="503174"/>
                </a:lnTo>
                <a:lnTo>
                  <a:pt x="57150" y="617474"/>
                </a:lnTo>
                <a:lnTo>
                  <a:pt x="104775" y="522224"/>
                </a:lnTo>
                <a:lnTo>
                  <a:pt x="38100" y="522224"/>
                </a:lnTo>
                <a:lnTo>
                  <a:pt x="38100" y="503174"/>
                </a:lnTo>
                <a:close/>
              </a:path>
              <a:path w="114300" h="617854">
                <a:moveTo>
                  <a:pt x="76200" y="0"/>
                </a:moveTo>
                <a:lnTo>
                  <a:pt x="38100" y="0"/>
                </a:lnTo>
                <a:lnTo>
                  <a:pt x="38100" y="522224"/>
                </a:lnTo>
                <a:lnTo>
                  <a:pt x="76200" y="522224"/>
                </a:lnTo>
                <a:lnTo>
                  <a:pt x="76200" y="0"/>
                </a:lnTo>
                <a:close/>
              </a:path>
              <a:path w="114300" h="617854">
                <a:moveTo>
                  <a:pt x="114300" y="503174"/>
                </a:moveTo>
                <a:lnTo>
                  <a:pt x="76200" y="503174"/>
                </a:lnTo>
                <a:lnTo>
                  <a:pt x="76200" y="522224"/>
                </a:lnTo>
                <a:lnTo>
                  <a:pt x="104775" y="522224"/>
                </a:lnTo>
                <a:lnTo>
                  <a:pt x="114300" y="503174"/>
                </a:lnTo>
                <a:close/>
              </a:path>
            </a:pathLst>
          </a:custGeom>
          <a:solidFill>
            <a:srgbClr val="FFC000"/>
          </a:solidFill>
        </p:spPr>
        <p:txBody>
          <a:bodyPr wrap="square" lIns="0" tIns="0" rIns="0" bIns="0" rtlCol="0"/>
          <a:lstStyle/>
          <a:p>
            <a:endParaRPr/>
          </a:p>
        </p:txBody>
      </p:sp>
      <p:sp>
        <p:nvSpPr>
          <p:cNvPr id="46" name="object 4">
            <a:extLst>
              <a:ext uri="{FF2B5EF4-FFF2-40B4-BE49-F238E27FC236}">
                <a16:creationId xmlns:a16="http://schemas.microsoft.com/office/drawing/2014/main" id="{E420BCF8-54DD-33BE-ED26-4086E735B627}"/>
              </a:ext>
            </a:extLst>
          </p:cNvPr>
          <p:cNvSpPr/>
          <p:nvPr/>
        </p:nvSpPr>
        <p:spPr>
          <a:xfrm>
            <a:off x="3923591" y="4540732"/>
            <a:ext cx="6090920" cy="0"/>
          </a:xfrm>
          <a:custGeom>
            <a:avLst/>
            <a:gdLst/>
            <a:ahLst/>
            <a:cxnLst/>
            <a:rect l="l" t="t" r="r" b="b"/>
            <a:pathLst>
              <a:path w="6090920">
                <a:moveTo>
                  <a:pt x="0" y="0"/>
                </a:moveTo>
                <a:lnTo>
                  <a:pt x="6090920" y="0"/>
                </a:lnTo>
              </a:path>
            </a:pathLst>
          </a:custGeom>
          <a:ln w="38100">
            <a:solidFill>
              <a:srgbClr val="FFC000"/>
            </a:solidFill>
          </a:ln>
        </p:spPr>
        <p:txBody>
          <a:bodyPr wrap="square" lIns="0" tIns="0" rIns="0" bIns="0" rtlCol="0"/>
          <a:lstStyle/>
          <a:p>
            <a:endParaRPr/>
          </a:p>
        </p:txBody>
      </p:sp>
      <p:sp>
        <p:nvSpPr>
          <p:cNvPr id="47" name="object 5">
            <a:extLst>
              <a:ext uri="{FF2B5EF4-FFF2-40B4-BE49-F238E27FC236}">
                <a16:creationId xmlns:a16="http://schemas.microsoft.com/office/drawing/2014/main" id="{95475899-A795-7F19-0880-4F0F6BCE93CE}"/>
              </a:ext>
            </a:extLst>
          </p:cNvPr>
          <p:cNvSpPr/>
          <p:nvPr/>
        </p:nvSpPr>
        <p:spPr>
          <a:xfrm>
            <a:off x="3875585" y="4525492"/>
            <a:ext cx="6179820" cy="288290"/>
          </a:xfrm>
          <a:custGeom>
            <a:avLst/>
            <a:gdLst/>
            <a:ahLst/>
            <a:cxnLst/>
            <a:rect l="l" t="t" r="r" b="b"/>
            <a:pathLst>
              <a:path w="6179820" h="288289">
                <a:moveTo>
                  <a:pt x="114300" y="173736"/>
                </a:moveTo>
                <a:lnTo>
                  <a:pt x="76200" y="173736"/>
                </a:lnTo>
                <a:lnTo>
                  <a:pt x="76200" y="0"/>
                </a:lnTo>
                <a:lnTo>
                  <a:pt x="38100" y="0"/>
                </a:lnTo>
                <a:lnTo>
                  <a:pt x="38100" y="173736"/>
                </a:lnTo>
                <a:lnTo>
                  <a:pt x="0" y="173736"/>
                </a:lnTo>
                <a:lnTo>
                  <a:pt x="57150" y="288036"/>
                </a:lnTo>
                <a:lnTo>
                  <a:pt x="104775" y="192786"/>
                </a:lnTo>
                <a:lnTo>
                  <a:pt x="114300" y="173736"/>
                </a:lnTo>
                <a:close/>
              </a:path>
              <a:path w="6179820" h="288289">
                <a:moveTo>
                  <a:pt x="6179820" y="173736"/>
                </a:moveTo>
                <a:lnTo>
                  <a:pt x="6141720" y="173736"/>
                </a:lnTo>
                <a:lnTo>
                  <a:pt x="6141720" y="0"/>
                </a:lnTo>
                <a:lnTo>
                  <a:pt x="6103620" y="0"/>
                </a:lnTo>
                <a:lnTo>
                  <a:pt x="6103620" y="173736"/>
                </a:lnTo>
                <a:lnTo>
                  <a:pt x="6065520" y="173736"/>
                </a:lnTo>
                <a:lnTo>
                  <a:pt x="6122670" y="288036"/>
                </a:lnTo>
                <a:lnTo>
                  <a:pt x="6170295" y="192786"/>
                </a:lnTo>
                <a:lnTo>
                  <a:pt x="6179820" y="173736"/>
                </a:lnTo>
                <a:close/>
              </a:path>
            </a:pathLst>
          </a:custGeom>
          <a:solidFill>
            <a:srgbClr val="FFC000"/>
          </a:solidFill>
        </p:spPr>
        <p:txBody>
          <a:bodyPr wrap="square" lIns="0" tIns="0" rIns="0" bIns="0" rtlCol="0"/>
          <a:lstStyle/>
          <a:p>
            <a:endParaRPr/>
          </a:p>
        </p:txBody>
      </p:sp>
      <p:sp>
        <p:nvSpPr>
          <p:cNvPr id="48" name="object 19">
            <a:extLst>
              <a:ext uri="{FF2B5EF4-FFF2-40B4-BE49-F238E27FC236}">
                <a16:creationId xmlns:a16="http://schemas.microsoft.com/office/drawing/2014/main" id="{66AE82FF-D57D-EDCD-790B-AAD40E27036F}"/>
              </a:ext>
            </a:extLst>
          </p:cNvPr>
          <p:cNvSpPr txBox="1"/>
          <p:nvPr/>
        </p:nvSpPr>
        <p:spPr>
          <a:xfrm>
            <a:off x="2644293" y="4505236"/>
            <a:ext cx="751408" cy="289823"/>
          </a:xfrm>
          <a:prstGeom prst="rect">
            <a:avLst/>
          </a:prstGeom>
        </p:spPr>
        <p:txBody>
          <a:bodyPr vert="horz" wrap="square" lIns="0" tIns="12700" rIns="0" bIns="0" rtlCol="0">
            <a:spAutoFit/>
          </a:bodyPr>
          <a:lstStyle/>
          <a:p>
            <a:pPr marL="12700">
              <a:lnSpc>
                <a:spcPct val="100000"/>
              </a:lnSpc>
              <a:spcBef>
                <a:spcPts val="100"/>
              </a:spcBef>
            </a:pPr>
            <a:r>
              <a:rPr lang="en-US" sz="1800" spc="-50" dirty="0">
                <a:solidFill>
                  <a:srgbClr val="FFC000"/>
                </a:solidFill>
                <a:latin typeface="Tahoma"/>
                <a:cs typeface="Tahoma"/>
              </a:rPr>
              <a:t>Point </a:t>
            </a:r>
            <a:r>
              <a:rPr sz="1800" spc="-50" dirty="0">
                <a:solidFill>
                  <a:srgbClr val="FFC000"/>
                </a:solidFill>
                <a:latin typeface="Tahoma"/>
                <a:cs typeface="Tahoma"/>
              </a:rPr>
              <a:t>A</a:t>
            </a:r>
            <a:endParaRPr sz="1800" dirty="0">
              <a:latin typeface="Tahoma"/>
              <a:cs typeface="Tahoma"/>
            </a:endParaRPr>
          </a:p>
        </p:txBody>
      </p:sp>
      <p:sp>
        <p:nvSpPr>
          <p:cNvPr id="49" name="object 19">
            <a:extLst>
              <a:ext uri="{FF2B5EF4-FFF2-40B4-BE49-F238E27FC236}">
                <a16:creationId xmlns:a16="http://schemas.microsoft.com/office/drawing/2014/main" id="{B584D2A4-943E-75F5-5B2F-6D9CC2FD0903}"/>
              </a:ext>
            </a:extLst>
          </p:cNvPr>
          <p:cNvSpPr txBox="1"/>
          <p:nvPr/>
        </p:nvSpPr>
        <p:spPr>
          <a:xfrm>
            <a:off x="5621862" y="4532918"/>
            <a:ext cx="751408" cy="289823"/>
          </a:xfrm>
          <a:prstGeom prst="rect">
            <a:avLst/>
          </a:prstGeom>
        </p:spPr>
        <p:txBody>
          <a:bodyPr vert="horz" wrap="square" lIns="0" tIns="12700" rIns="0" bIns="0" rtlCol="0">
            <a:spAutoFit/>
          </a:bodyPr>
          <a:lstStyle/>
          <a:p>
            <a:pPr marL="12700">
              <a:lnSpc>
                <a:spcPct val="100000"/>
              </a:lnSpc>
              <a:spcBef>
                <a:spcPts val="100"/>
              </a:spcBef>
            </a:pPr>
            <a:r>
              <a:rPr lang="en-US" sz="1800" spc="-50" dirty="0">
                <a:solidFill>
                  <a:srgbClr val="FFC000"/>
                </a:solidFill>
                <a:latin typeface="Tahoma"/>
                <a:cs typeface="Tahoma"/>
              </a:rPr>
              <a:t>Point B</a:t>
            </a:r>
            <a:endParaRPr sz="1800" dirty="0">
              <a:latin typeface="Tahoma"/>
              <a:cs typeface="Tahoma"/>
            </a:endParaRPr>
          </a:p>
        </p:txBody>
      </p:sp>
      <p:sp>
        <p:nvSpPr>
          <p:cNvPr id="50" name="object 19">
            <a:extLst>
              <a:ext uri="{FF2B5EF4-FFF2-40B4-BE49-F238E27FC236}">
                <a16:creationId xmlns:a16="http://schemas.microsoft.com/office/drawing/2014/main" id="{7D9F7DD4-3414-5490-DA16-0C686ECC9B7D}"/>
              </a:ext>
            </a:extLst>
          </p:cNvPr>
          <p:cNvSpPr txBox="1"/>
          <p:nvPr/>
        </p:nvSpPr>
        <p:spPr>
          <a:xfrm>
            <a:off x="10717186" y="4570120"/>
            <a:ext cx="751408" cy="289823"/>
          </a:xfrm>
          <a:prstGeom prst="rect">
            <a:avLst/>
          </a:prstGeom>
        </p:spPr>
        <p:txBody>
          <a:bodyPr vert="horz" wrap="square" lIns="0" tIns="12700" rIns="0" bIns="0" rtlCol="0">
            <a:spAutoFit/>
          </a:bodyPr>
          <a:lstStyle/>
          <a:p>
            <a:pPr marL="12700">
              <a:lnSpc>
                <a:spcPct val="100000"/>
              </a:lnSpc>
              <a:spcBef>
                <a:spcPts val="100"/>
              </a:spcBef>
            </a:pPr>
            <a:r>
              <a:rPr lang="en-US" sz="1800" spc="-50" dirty="0">
                <a:solidFill>
                  <a:srgbClr val="FFC000"/>
                </a:solidFill>
                <a:latin typeface="Tahoma"/>
                <a:cs typeface="Tahoma"/>
              </a:rPr>
              <a:t>Point C</a:t>
            </a:r>
            <a:endParaRPr sz="1800" dirty="0">
              <a:latin typeface="Tahoma"/>
              <a:cs typeface="Tahoma"/>
            </a:endParaRPr>
          </a:p>
        </p:txBody>
      </p:sp>
    </p:spTree>
    <p:extLst>
      <p:ext uri="{BB962C8B-B14F-4D97-AF65-F5344CB8AC3E}">
        <p14:creationId xmlns:p14="http://schemas.microsoft.com/office/powerpoint/2010/main" val="3918866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52</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800219"/>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results of the ion migration test on the solid-state battery are shown in Fig. 37.</a:t>
            </a:r>
          </a:p>
          <a:p>
            <a:pPr marL="457200" indent="-457200">
              <a:spcBef>
                <a:spcPts val="1200"/>
              </a:spcBef>
              <a:buClr>
                <a:schemeClr val="accent1">
                  <a:lumMod val="50000"/>
                </a:schemeClr>
              </a:buClr>
              <a:buFont typeface="Wingdings" panose="05000000000000000000" pitchFamily="2" charset="2"/>
              <a:buChar char="Ø"/>
              <a:defRPr/>
            </a:pPr>
            <a:r>
              <a:rPr lang="en-US" altLang="ja-JP" b="1" u="sng" dirty="0">
                <a:solidFill>
                  <a:srgbClr val="007E39"/>
                </a:solidFill>
                <a:latin typeface="Segoe UI" panose="020B0502040204020203" pitchFamily="34" charset="0"/>
                <a:cs typeface="Segoe UI" panose="020B0502040204020203" pitchFamily="34" charset="0"/>
              </a:rPr>
              <a:t>No significant fluctuations or signs </a:t>
            </a:r>
            <a:r>
              <a:rPr lang="en-US" altLang="ja-JP" b="1" dirty="0">
                <a:solidFill>
                  <a:srgbClr val="002060"/>
                </a:solidFill>
                <a:latin typeface="Segoe UI" panose="020B0502040204020203" pitchFamily="34" charset="0"/>
                <a:cs typeface="Segoe UI" panose="020B0502040204020203" pitchFamily="34" charset="0"/>
              </a:rPr>
              <a:t>of ion migration were observed.</a:t>
            </a: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3665730" y="5769284"/>
            <a:ext cx="4896544" cy="276999"/>
          </a:xfrm>
          <a:prstGeom prst="rect">
            <a:avLst/>
          </a:prstGeom>
          <a:solidFill>
            <a:schemeClr val="bg1"/>
          </a:solidFill>
        </p:spPr>
        <p:txBody>
          <a:bodyPr wrap="square">
            <a:spAutoFit/>
          </a:bodyPr>
          <a:lstStyle/>
          <a:p>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Fig. 37. The result of the ion migration test on solid-state battery</a:t>
            </a:r>
            <a:endParaRPr lang="ja-JP" altLang="en-US" sz="1200" b="1" dirty="0">
              <a:latin typeface="Segoe UI" panose="020B0502040204020203" pitchFamily="34" charset="0"/>
              <a:cs typeface="Segoe UI" panose="020B0502040204020203" pitchFamily="34" charset="0"/>
            </a:endParaRPr>
          </a:p>
        </p:txBody>
      </p:sp>
      <p:sp>
        <p:nvSpPr>
          <p:cNvPr id="3" name="Rectangle 5">
            <a:extLst>
              <a:ext uri="{FF2B5EF4-FFF2-40B4-BE49-F238E27FC236}">
                <a16:creationId xmlns:a16="http://schemas.microsoft.com/office/drawing/2014/main" id="{137FC3DF-226E-8672-3F0D-18D0210DD477}"/>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11" name="テキスト ボックス 10">
            <a:extLst>
              <a:ext uri="{FF2B5EF4-FFF2-40B4-BE49-F238E27FC236}">
                <a16:creationId xmlns:a16="http://schemas.microsoft.com/office/drawing/2014/main" id="{D8B05F19-5FE9-6F38-8B26-782842F2E60E}"/>
              </a:ext>
            </a:extLst>
          </p:cNvPr>
          <p:cNvSpPr txBox="1"/>
          <p:nvPr/>
        </p:nvSpPr>
        <p:spPr>
          <a:xfrm>
            <a:off x="176018" y="776119"/>
            <a:ext cx="3789428"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Solid-state battery (cont’d)</a:t>
            </a:r>
          </a:p>
        </p:txBody>
      </p:sp>
      <p:sp>
        <p:nvSpPr>
          <p:cNvPr id="12" name="テキスト ボックス 11">
            <a:extLst>
              <a:ext uri="{FF2B5EF4-FFF2-40B4-BE49-F238E27FC236}">
                <a16:creationId xmlns:a16="http://schemas.microsoft.com/office/drawing/2014/main" id="{39811B5D-BB24-9945-A348-EDD388E3A452}"/>
              </a:ext>
            </a:extLst>
          </p:cNvPr>
          <p:cNvSpPr txBox="1"/>
          <p:nvPr/>
        </p:nvSpPr>
        <p:spPr>
          <a:xfrm>
            <a:off x="4089027" y="776119"/>
            <a:ext cx="2412268" cy="400110"/>
          </a:xfrm>
          <a:prstGeom prst="rect">
            <a:avLst/>
          </a:prstGeom>
          <a:solidFill>
            <a:srgbClr val="FFCCFF"/>
          </a:solidFill>
        </p:spPr>
        <p:txBody>
          <a:bodyPr wrap="square">
            <a:spAutoFit/>
          </a:bodyPr>
          <a:lstStyle/>
          <a:p>
            <a:r>
              <a:rPr lang="en-US" altLang="ja-JP" sz="2000" b="1" dirty="0">
                <a:latin typeface="Segoe UI" panose="020B0502040204020203" pitchFamily="34" charset="0"/>
                <a:cs typeface="Segoe UI" panose="020B0502040204020203" pitchFamily="34" charset="0"/>
              </a:rPr>
              <a:t>Ion migration test</a:t>
            </a:r>
          </a:p>
        </p:txBody>
      </p:sp>
      <p:pic>
        <p:nvPicPr>
          <p:cNvPr id="5" name="図 4">
            <a:extLst>
              <a:ext uri="{FF2B5EF4-FFF2-40B4-BE49-F238E27FC236}">
                <a16:creationId xmlns:a16="http://schemas.microsoft.com/office/drawing/2014/main" id="{CA6949AD-0362-A075-213F-9C2285C580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7668" y="2684269"/>
            <a:ext cx="6012668" cy="3048334"/>
          </a:xfrm>
          <a:prstGeom prst="rect">
            <a:avLst/>
          </a:prstGeom>
          <a:noFill/>
          <a:ln>
            <a:solidFill>
              <a:schemeClr val="tx1"/>
            </a:solidFill>
          </a:ln>
        </p:spPr>
      </p:pic>
      <p:sp>
        <p:nvSpPr>
          <p:cNvPr id="4" name="テキスト ボックス 3">
            <a:extLst>
              <a:ext uri="{FF2B5EF4-FFF2-40B4-BE49-F238E27FC236}">
                <a16:creationId xmlns:a16="http://schemas.microsoft.com/office/drawing/2014/main" id="{77832C7D-F999-6A53-A0F6-FB0A2CCAC9AD}"/>
              </a:ext>
            </a:extLst>
          </p:cNvPr>
          <p:cNvSpPr txBox="1"/>
          <p:nvPr/>
        </p:nvSpPr>
        <p:spPr>
          <a:xfrm>
            <a:off x="1955540" y="2514992"/>
            <a:ext cx="816790" cy="338554"/>
          </a:xfrm>
          <a:prstGeom prst="rect">
            <a:avLst/>
          </a:prstGeom>
          <a:solidFill>
            <a:srgbClr val="93E4ED"/>
          </a:solidFill>
        </p:spPr>
        <p:txBody>
          <a:bodyPr wrap="square" rtlCol="0">
            <a:spAutoFit/>
          </a:bodyPr>
          <a:lstStyle/>
          <a:p>
            <a:pPr algn="ctr"/>
            <a:r>
              <a:rPr kumimoji="1" lang="en-US" altLang="ja-JP" sz="1600" b="1" u="sng" dirty="0">
                <a:solidFill>
                  <a:srgbClr val="007E39"/>
                </a:solidFill>
              </a:rPr>
              <a:t>GOOD</a:t>
            </a:r>
            <a:endParaRPr kumimoji="1" lang="ja-JP" altLang="en-US" sz="1600" b="1" u="sng" dirty="0">
              <a:solidFill>
                <a:srgbClr val="007E39"/>
              </a:solidFill>
            </a:endParaRPr>
          </a:p>
        </p:txBody>
      </p:sp>
    </p:spTree>
    <p:extLst>
      <p:ext uri="{BB962C8B-B14F-4D97-AF65-F5344CB8AC3E}">
        <p14:creationId xmlns:p14="http://schemas.microsoft.com/office/powerpoint/2010/main" val="2674093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53</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1354217"/>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The result of the electrical characteristic measurement after the ion migration test on the solid-state battery is shown in Fig. 37. </a:t>
            </a:r>
          </a:p>
          <a:p>
            <a:pPr marL="457200" indent="-457200">
              <a:spcBef>
                <a:spcPts val="1200"/>
              </a:spcBef>
              <a:buFont typeface="Wingdings" panose="05000000000000000000" pitchFamily="2" charset="2"/>
              <a:buChar char="Ø"/>
              <a:defRPr/>
            </a:pPr>
            <a:r>
              <a:rPr lang="en-US" altLang="ja-JP" b="1" dirty="0">
                <a:solidFill>
                  <a:srgbClr val="002060"/>
                </a:solidFill>
                <a:latin typeface="Segoe UI" panose="020B0502040204020203" pitchFamily="34" charset="0"/>
                <a:cs typeface="Segoe UI" panose="020B0502040204020203" pitchFamily="34" charset="0"/>
              </a:rPr>
              <a:t>In the measurement after 2000 hours, the capacitance of all samples was below the nominal capacitance of 100μA, which was </a:t>
            </a:r>
            <a:r>
              <a:rPr lang="en-US" altLang="ja-JP" b="1" u="sng" dirty="0">
                <a:solidFill>
                  <a:srgbClr val="007E39"/>
                </a:solidFill>
                <a:latin typeface="Segoe UI" panose="020B0502040204020203" pitchFamily="34" charset="0"/>
                <a:cs typeface="Segoe UI" panose="020B0502040204020203" pitchFamily="34" charset="0"/>
              </a:rPr>
              <a:t>approximately 30% lower </a:t>
            </a:r>
            <a:r>
              <a:rPr lang="en-US" altLang="ja-JP" b="1" dirty="0">
                <a:solidFill>
                  <a:srgbClr val="002060"/>
                </a:solidFill>
                <a:latin typeface="Segoe UI" panose="020B0502040204020203" pitchFamily="34" charset="0"/>
                <a:cs typeface="Segoe UI" panose="020B0502040204020203" pitchFamily="34" charset="0"/>
              </a:rPr>
              <a:t>than the initial capacitance value.</a:t>
            </a:r>
            <a:endParaRPr lang="en-US" altLang="ja-JP" sz="1600" b="1" dirty="0">
              <a:solidFill>
                <a:srgbClr val="002060"/>
              </a:solidFill>
              <a:latin typeface="Segoe UI" panose="020B0502040204020203" pitchFamily="34" charset="0"/>
              <a:cs typeface="Segoe UI" panose="020B0502040204020203" pitchFamily="34" charset="0"/>
            </a:endParaRPr>
          </a:p>
        </p:txBody>
      </p:sp>
      <p:sp>
        <p:nvSpPr>
          <p:cNvPr id="15" name="テキスト ボックス 14">
            <a:extLst>
              <a:ext uri="{FF2B5EF4-FFF2-40B4-BE49-F238E27FC236}">
                <a16:creationId xmlns:a16="http://schemas.microsoft.com/office/drawing/2014/main" id="{1B7BD2F2-FFDD-46B6-9F7C-D8A8DED86EE7}"/>
              </a:ext>
            </a:extLst>
          </p:cNvPr>
          <p:cNvSpPr txBox="1"/>
          <p:nvPr/>
        </p:nvSpPr>
        <p:spPr>
          <a:xfrm>
            <a:off x="1774726" y="5988590"/>
            <a:ext cx="8642548" cy="276999"/>
          </a:xfrm>
          <a:prstGeom prst="rect">
            <a:avLst/>
          </a:prstGeom>
          <a:solidFill>
            <a:schemeClr val="bg1"/>
          </a:solidFill>
        </p:spPr>
        <p:txBody>
          <a:bodyPr wrap="square">
            <a:spAutoFit/>
          </a:bodyPr>
          <a:lstStyle/>
          <a:p>
            <a:r>
              <a:rPr lang="en-US" altLang="ja-JP" sz="1200" b="1" dirty="0">
                <a:effectLst/>
                <a:latin typeface="Segoe UI" panose="020B0502040204020203" pitchFamily="34" charset="0"/>
                <a:ea typeface="游明朝" panose="02020400000000000000" pitchFamily="18" charset="-128"/>
                <a:cs typeface="Segoe UI" panose="020B0502040204020203" pitchFamily="34" charset="0"/>
              </a:rPr>
              <a:t>Fig. 37. The result of the electrical characteristic measurements after the ion migration test on solid-state battery</a:t>
            </a:r>
            <a:endParaRPr lang="ja-JP" altLang="en-US" sz="1200" b="1" dirty="0">
              <a:latin typeface="Segoe UI" panose="020B0502040204020203" pitchFamily="34" charset="0"/>
              <a:cs typeface="Segoe UI" panose="020B0502040204020203" pitchFamily="34" charset="0"/>
            </a:endParaRPr>
          </a:p>
        </p:txBody>
      </p:sp>
      <p:sp>
        <p:nvSpPr>
          <p:cNvPr id="3" name="Rectangle 5">
            <a:extLst>
              <a:ext uri="{FF2B5EF4-FFF2-40B4-BE49-F238E27FC236}">
                <a16:creationId xmlns:a16="http://schemas.microsoft.com/office/drawing/2014/main" id="{137FC3DF-226E-8672-3F0D-18D0210DD477}"/>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5" name="テキスト ボックス 4">
            <a:extLst>
              <a:ext uri="{FF2B5EF4-FFF2-40B4-BE49-F238E27FC236}">
                <a16:creationId xmlns:a16="http://schemas.microsoft.com/office/drawing/2014/main" id="{7CC45CBB-BDCB-9E9D-E6A7-66A5F59776FB}"/>
              </a:ext>
            </a:extLst>
          </p:cNvPr>
          <p:cNvSpPr txBox="1"/>
          <p:nvPr/>
        </p:nvSpPr>
        <p:spPr>
          <a:xfrm>
            <a:off x="176018" y="776119"/>
            <a:ext cx="3789428"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Solid-state battery (cont’d)</a:t>
            </a:r>
          </a:p>
        </p:txBody>
      </p:sp>
      <p:sp>
        <p:nvSpPr>
          <p:cNvPr id="11" name="テキスト ボックス 10">
            <a:extLst>
              <a:ext uri="{FF2B5EF4-FFF2-40B4-BE49-F238E27FC236}">
                <a16:creationId xmlns:a16="http://schemas.microsoft.com/office/drawing/2014/main" id="{0B1BB57D-4691-CFFD-DF24-ED94AEAE681E}"/>
              </a:ext>
            </a:extLst>
          </p:cNvPr>
          <p:cNvSpPr txBox="1"/>
          <p:nvPr/>
        </p:nvSpPr>
        <p:spPr>
          <a:xfrm>
            <a:off x="4089027" y="776119"/>
            <a:ext cx="2412268" cy="400110"/>
          </a:xfrm>
          <a:prstGeom prst="rect">
            <a:avLst/>
          </a:prstGeom>
          <a:solidFill>
            <a:srgbClr val="FFCCFF"/>
          </a:solidFill>
        </p:spPr>
        <p:txBody>
          <a:bodyPr wrap="square">
            <a:spAutoFit/>
          </a:bodyPr>
          <a:lstStyle/>
          <a:p>
            <a:r>
              <a:rPr lang="en-US" altLang="ja-JP" sz="2000" b="1" dirty="0">
                <a:latin typeface="Segoe UI" panose="020B0502040204020203" pitchFamily="34" charset="0"/>
                <a:cs typeface="Segoe UI" panose="020B0502040204020203" pitchFamily="34" charset="0"/>
              </a:rPr>
              <a:t>Ion migration test</a:t>
            </a:r>
          </a:p>
        </p:txBody>
      </p:sp>
      <p:pic>
        <p:nvPicPr>
          <p:cNvPr id="4" name="図 3">
            <a:extLst>
              <a:ext uri="{FF2B5EF4-FFF2-40B4-BE49-F238E27FC236}">
                <a16:creationId xmlns:a16="http://schemas.microsoft.com/office/drawing/2014/main" id="{B5DBE51A-2C96-9C26-E9AC-9839FBBEBC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62437" y="2784897"/>
            <a:ext cx="5267125" cy="3086933"/>
          </a:xfrm>
          <a:prstGeom prst="rect">
            <a:avLst/>
          </a:prstGeom>
          <a:noFill/>
          <a:ln>
            <a:solidFill>
              <a:schemeClr val="tx1"/>
            </a:solidFill>
          </a:ln>
        </p:spPr>
      </p:pic>
    </p:spTree>
    <p:extLst>
      <p:ext uri="{BB962C8B-B14F-4D97-AF65-F5344CB8AC3E}">
        <p14:creationId xmlns:p14="http://schemas.microsoft.com/office/powerpoint/2010/main" val="1224064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CB18AFDB-84E8-7F54-0DFD-71705355C2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87111" y="2616307"/>
            <a:ext cx="3745562" cy="4016919"/>
          </a:xfrm>
          <a:prstGeom prst="rect">
            <a:avLst/>
          </a:prstGeom>
          <a:noFill/>
          <a:ln>
            <a:solidFill>
              <a:schemeClr val="tx1"/>
            </a:solidFill>
          </a:ln>
        </p:spPr>
      </p:pic>
      <p:pic>
        <p:nvPicPr>
          <p:cNvPr id="22" name="図 21">
            <a:extLst>
              <a:ext uri="{FF2B5EF4-FFF2-40B4-BE49-F238E27FC236}">
                <a16:creationId xmlns:a16="http://schemas.microsoft.com/office/drawing/2014/main" id="{47621AF4-651C-734E-1FA0-89E93F1733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2373" y="2621002"/>
            <a:ext cx="3745563" cy="4016920"/>
          </a:xfrm>
          <a:prstGeom prst="rect">
            <a:avLst/>
          </a:prstGeom>
          <a:noFill/>
          <a:ln>
            <a:solidFill>
              <a:schemeClr val="tx1"/>
            </a:solidFill>
          </a:ln>
        </p:spPr>
      </p:pic>
      <p:pic>
        <p:nvPicPr>
          <p:cNvPr id="20" name="図 19">
            <a:extLst>
              <a:ext uri="{FF2B5EF4-FFF2-40B4-BE49-F238E27FC236}">
                <a16:creationId xmlns:a16="http://schemas.microsoft.com/office/drawing/2014/main" id="{D04F6B5B-AD85-7E91-840B-8CA1558371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1384" y="2625503"/>
            <a:ext cx="3744948" cy="4016261"/>
          </a:xfrm>
          <a:prstGeom prst="rect">
            <a:avLst/>
          </a:prstGeom>
          <a:noFill/>
          <a:ln>
            <a:solidFill>
              <a:schemeClr val="tx1"/>
            </a:solidFill>
          </a:ln>
        </p:spPr>
      </p:pic>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54</a:t>
            </a:fld>
            <a:endParaRPr kumimoji="1" lang="ja-JP" altLang="en-US"/>
          </a:p>
        </p:txBody>
      </p:sp>
      <p:sp>
        <p:nvSpPr>
          <p:cNvPr id="8" name="Rectangle 17">
            <a:extLst>
              <a:ext uri="{FF2B5EF4-FFF2-40B4-BE49-F238E27FC236}">
                <a16:creationId xmlns:a16="http://schemas.microsoft.com/office/drawing/2014/main" id="{EC578871-60DC-4271-8286-E0B1AE2F1E2B}"/>
              </a:ext>
            </a:extLst>
          </p:cNvPr>
          <p:cNvSpPr>
            <a:spLocks noChangeArrowheads="1"/>
          </p:cNvSpPr>
          <p:nvPr/>
        </p:nvSpPr>
        <p:spPr bwMode="auto">
          <a:xfrm>
            <a:off x="299599" y="1175420"/>
            <a:ext cx="11549501" cy="1477328"/>
          </a:xfrm>
          <a:prstGeom prst="rect">
            <a:avLst/>
          </a:prstGeom>
          <a:noFill/>
          <a:ln w="9525">
            <a:noFill/>
            <a:miter lim="800000"/>
            <a:headEnd/>
            <a:tailEnd/>
          </a:ln>
          <a:effectLst/>
        </p:spPr>
        <p:txBody>
          <a:bodyPr wrap="square">
            <a:spAutoFit/>
          </a:bodyPr>
          <a:lstStyle/>
          <a:p>
            <a:pPr marL="457200" indent="-457200">
              <a:spcBef>
                <a:spcPts val="1200"/>
              </a:spcBef>
              <a:buFont typeface="Wingdings" panose="05000000000000000000" pitchFamily="2" charset="2"/>
              <a:buChar char="Ø"/>
              <a:defRPr/>
            </a:pPr>
            <a:r>
              <a:rPr lang="en-US" altLang="ja-JP" sz="1600" b="1" dirty="0">
                <a:solidFill>
                  <a:srgbClr val="002060"/>
                </a:solidFill>
                <a:latin typeface="Segoe UI" panose="020B0502040204020203" pitchFamily="34" charset="0"/>
                <a:cs typeface="Segoe UI" panose="020B0502040204020203" pitchFamily="34" charset="0"/>
              </a:rPr>
              <a:t>The results of the external visual examination after the thermal shock test are shown in Fig. 39.</a:t>
            </a:r>
          </a:p>
          <a:p>
            <a:pPr marL="457200" indent="-457200">
              <a:spcBef>
                <a:spcPts val="1200"/>
              </a:spcBef>
              <a:buFont typeface="Wingdings" panose="05000000000000000000" pitchFamily="2" charset="2"/>
              <a:buChar char="Ø"/>
              <a:defRPr/>
            </a:pPr>
            <a:r>
              <a:rPr lang="en-US" altLang="ja-JP" sz="1600" b="1" dirty="0">
                <a:solidFill>
                  <a:srgbClr val="002060"/>
                </a:solidFill>
                <a:latin typeface="Segoe UI" panose="020B0502040204020203" pitchFamily="34" charset="0"/>
                <a:cs typeface="Segoe UI" panose="020B0502040204020203" pitchFamily="34" charset="0"/>
              </a:rPr>
              <a:t>During charging and discharging before the ion migration</a:t>
            </a:r>
            <a:r>
              <a:rPr lang="ja-JP" altLang="en-US" sz="1600" b="1" dirty="0">
                <a:solidFill>
                  <a:srgbClr val="002060"/>
                </a:solidFill>
                <a:latin typeface="Segoe UI" panose="020B0502040204020203" pitchFamily="34" charset="0"/>
                <a:cs typeface="Segoe UI" panose="020B0502040204020203" pitchFamily="34" charset="0"/>
              </a:rPr>
              <a:t> </a:t>
            </a:r>
            <a:r>
              <a:rPr lang="en-US" altLang="ja-JP" sz="1600" b="1" dirty="0">
                <a:solidFill>
                  <a:srgbClr val="002060"/>
                </a:solidFill>
                <a:latin typeface="Segoe UI" panose="020B0502040204020203" pitchFamily="34" charset="0"/>
                <a:cs typeface="Segoe UI" panose="020B0502040204020203" pitchFamily="34" charset="0"/>
              </a:rPr>
              <a:t>test, </a:t>
            </a:r>
            <a:r>
              <a:rPr lang="en-US" altLang="ja-JP" sz="1600" b="1" dirty="0">
                <a:solidFill>
                  <a:srgbClr val="FF0000"/>
                </a:solidFill>
                <a:latin typeface="Segoe UI" panose="020B0502040204020203" pitchFamily="34" charset="0"/>
                <a:cs typeface="Segoe UI" panose="020B0502040204020203" pitchFamily="34" charset="0"/>
              </a:rPr>
              <a:t>discoloration (brown) </a:t>
            </a:r>
            <a:r>
              <a:rPr lang="en-US" altLang="ja-JP" sz="1600" b="1" dirty="0">
                <a:solidFill>
                  <a:srgbClr val="002060"/>
                </a:solidFill>
                <a:latin typeface="Segoe UI" panose="020B0502040204020203" pitchFamily="34" charset="0"/>
                <a:cs typeface="Segoe UI" panose="020B0502040204020203" pitchFamily="34" charset="0"/>
              </a:rPr>
              <a:t>at the negative electrode and </a:t>
            </a:r>
            <a:r>
              <a:rPr lang="en-US" altLang="ja-JP" sz="1600" b="1" dirty="0">
                <a:solidFill>
                  <a:srgbClr val="FF0000"/>
                </a:solidFill>
                <a:latin typeface="Segoe UI" panose="020B0502040204020203" pitchFamily="34" charset="0"/>
                <a:cs typeface="Segoe UI" panose="020B0502040204020203" pitchFamily="34" charset="0"/>
              </a:rPr>
              <a:t>cracks at the electrodes and body </a:t>
            </a:r>
            <a:r>
              <a:rPr lang="en-US" altLang="ja-JP" sz="1600" b="1" dirty="0">
                <a:solidFill>
                  <a:srgbClr val="002060"/>
                </a:solidFill>
                <a:latin typeface="Segoe UI" panose="020B0502040204020203" pitchFamily="34" charset="0"/>
                <a:cs typeface="Segoe UI" panose="020B0502040204020203" pitchFamily="34" charset="0"/>
              </a:rPr>
              <a:t>were observed.  After 2000 hours, </a:t>
            </a:r>
            <a:r>
              <a:rPr lang="en-US" altLang="ja-JP" sz="1600" b="1" dirty="0">
                <a:solidFill>
                  <a:srgbClr val="FF0000"/>
                </a:solidFill>
                <a:latin typeface="Segoe UI" panose="020B0502040204020203" pitchFamily="34" charset="0"/>
                <a:cs typeface="Segoe UI" panose="020B0502040204020203" pitchFamily="34" charset="0"/>
              </a:rPr>
              <a:t>peeling</a:t>
            </a:r>
            <a:r>
              <a:rPr lang="en-US" altLang="ja-JP" sz="1600" b="1" dirty="0">
                <a:solidFill>
                  <a:srgbClr val="002060"/>
                </a:solidFill>
                <a:latin typeface="Segoe UI" panose="020B0502040204020203" pitchFamily="34" charset="0"/>
                <a:cs typeface="Segoe UI" panose="020B0502040204020203" pitchFamily="34" charset="0"/>
              </a:rPr>
              <a:t> occurred on the positive electrode. The browned area is indicated by the yellow arrow, the crack area is indicated by the red arrow and the peeling area is indicated by the blue arrow in the figure.</a:t>
            </a:r>
          </a:p>
        </p:txBody>
      </p:sp>
      <p:sp>
        <p:nvSpPr>
          <p:cNvPr id="6" name="Rectangle 5">
            <a:extLst>
              <a:ext uri="{FF2B5EF4-FFF2-40B4-BE49-F238E27FC236}">
                <a16:creationId xmlns:a16="http://schemas.microsoft.com/office/drawing/2014/main" id="{B498B62F-220B-A755-0A77-D611CBA28CF0}"/>
              </a:ext>
            </a:extLst>
          </p:cNvPr>
          <p:cNvSpPr>
            <a:spLocks noChangeArrowheads="1"/>
          </p:cNvSpPr>
          <p:nvPr/>
        </p:nvSpPr>
        <p:spPr bwMode="gray">
          <a:xfrm>
            <a:off x="25880" y="120771"/>
            <a:ext cx="10976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(3) Thermal environment tests</a:t>
            </a:r>
          </a:p>
        </p:txBody>
      </p:sp>
      <p:sp>
        <p:nvSpPr>
          <p:cNvPr id="5" name="テキスト ボックス 4">
            <a:extLst>
              <a:ext uri="{FF2B5EF4-FFF2-40B4-BE49-F238E27FC236}">
                <a16:creationId xmlns:a16="http://schemas.microsoft.com/office/drawing/2014/main" id="{E79693F9-4B08-D28D-5B8F-DBD2C5C6F898}"/>
              </a:ext>
            </a:extLst>
          </p:cNvPr>
          <p:cNvSpPr txBox="1"/>
          <p:nvPr/>
        </p:nvSpPr>
        <p:spPr>
          <a:xfrm>
            <a:off x="176018" y="776119"/>
            <a:ext cx="3789428" cy="400110"/>
          </a:xfrm>
          <a:prstGeom prst="rect">
            <a:avLst/>
          </a:prstGeom>
          <a:solidFill>
            <a:srgbClr val="FFFF99"/>
          </a:solidFill>
        </p:spPr>
        <p:txBody>
          <a:bodyPr wrap="square">
            <a:spAutoFit/>
          </a:bodyPr>
          <a:lstStyle/>
          <a:p>
            <a:pPr marL="342900" indent="-342900">
              <a:buFont typeface="Wingdings" panose="05000000000000000000" pitchFamily="2" charset="2"/>
              <a:buChar char="l"/>
            </a:pPr>
            <a:r>
              <a:rPr lang="en-US" altLang="ja-JP" sz="2000" b="1" dirty="0">
                <a:latin typeface="Segoe UI" panose="020B0502040204020203" pitchFamily="34" charset="0"/>
                <a:cs typeface="Segoe UI" panose="020B0502040204020203" pitchFamily="34" charset="0"/>
              </a:rPr>
              <a:t>Solid-state battery (cont’d)</a:t>
            </a:r>
          </a:p>
        </p:txBody>
      </p:sp>
      <p:sp>
        <p:nvSpPr>
          <p:cNvPr id="10" name="テキスト ボックス 9">
            <a:extLst>
              <a:ext uri="{FF2B5EF4-FFF2-40B4-BE49-F238E27FC236}">
                <a16:creationId xmlns:a16="http://schemas.microsoft.com/office/drawing/2014/main" id="{C5E3FE9B-1354-BD13-4D8B-BEDE9826A94D}"/>
              </a:ext>
            </a:extLst>
          </p:cNvPr>
          <p:cNvSpPr txBox="1"/>
          <p:nvPr/>
        </p:nvSpPr>
        <p:spPr>
          <a:xfrm>
            <a:off x="4089027" y="776119"/>
            <a:ext cx="2412268" cy="400110"/>
          </a:xfrm>
          <a:prstGeom prst="rect">
            <a:avLst/>
          </a:prstGeom>
          <a:solidFill>
            <a:srgbClr val="FFCCFF"/>
          </a:solidFill>
        </p:spPr>
        <p:txBody>
          <a:bodyPr wrap="square">
            <a:spAutoFit/>
          </a:bodyPr>
          <a:lstStyle/>
          <a:p>
            <a:r>
              <a:rPr lang="en-US" altLang="ja-JP" sz="2000" b="1" dirty="0">
                <a:latin typeface="Segoe UI" panose="020B0502040204020203" pitchFamily="34" charset="0"/>
                <a:cs typeface="Segoe UI" panose="020B0502040204020203" pitchFamily="34" charset="0"/>
              </a:rPr>
              <a:t>Ion migration test</a:t>
            </a:r>
          </a:p>
        </p:txBody>
      </p:sp>
      <p:sp>
        <p:nvSpPr>
          <p:cNvPr id="7" name="テキスト ボックス 6">
            <a:extLst>
              <a:ext uri="{FF2B5EF4-FFF2-40B4-BE49-F238E27FC236}">
                <a16:creationId xmlns:a16="http://schemas.microsoft.com/office/drawing/2014/main" id="{BC025DD4-A67F-A385-4D6D-A37CD7E3B8A3}"/>
              </a:ext>
            </a:extLst>
          </p:cNvPr>
          <p:cNvSpPr txBox="1"/>
          <p:nvPr/>
        </p:nvSpPr>
        <p:spPr>
          <a:xfrm>
            <a:off x="2305512" y="6590657"/>
            <a:ext cx="7669646" cy="261610"/>
          </a:xfrm>
          <a:prstGeom prst="rect">
            <a:avLst/>
          </a:prstGeom>
          <a:solidFill>
            <a:schemeClr val="bg1"/>
          </a:solidFill>
        </p:spPr>
        <p:txBody>
          <a:bodyPr wrap="square">
            <a:spAutoFit/>
          </a:bodyPr>
          <a:lstStyle/>
          <a:p>
            <a:r>
              <a:rPr lang="en-US" altLang="ja-JP" sz="1100" b="1" dirty="0">
                <a:effectLst/>
                <a:latin typeface="Segoe UI" panose="020B0502040204020203" pitchFamily="34" charset="0"/>
                <a:ea typeface="游明朝" panose="02020400000000000000" pitchFamily="18" charset="-128"/>
                <a:cs typeface="Segoe UI" panose="020B0502040204020203" pitchFamily="34" charset="0"/>
              </a:rPr>
              <a:t>Fig. 39. The result of external visual examination after the thermal shock test on solid-state battery</a:t>
            </a:r>
            <a:endParaRPr lang="ja-JP" altLang="en-US" sz="1100" b="1" dirty="0">
              <a:latin typeface="Segoe UI" panose="020B0502040204020203" pitchFamily="34" charset="0"/>
              <a:cs typeface="Segoe UI" panose="020B0502040204020203" pitchFamily="34" charset="0"/>
            </a:endParaRPr>
          </a:p>
        </p:txBody>
      </p:sp>
      <p:sp>
        <p:nvSpPr>
          <p:cNvPr id="16" name="テキスト ボックス 15">
            <a:extLst>
              <a:ext uri="{FF2B5EF4-FFF2-40B4-BE49-F238E27FC236}">
                <a16:creationId xmlns:a16="http://schemas.microsoft.com/office/drawing/2014/main" id="{C2088D91-5F2A-C543-3FB2-42FF00A4729E}"/>
              </a:ext>
            </a:extLst>
          </p:cNvPr>
          <p:cNvSpPr txBox="1"/>
          <p:nvPr/>
        </p:nvSpPr>
        <p:spPr>
          <a:xfrm>
            <a:off x="551384" y="2625504"/>
            <a:ext cx="644087" cy="276999"/>
          </a:xfrm>
          <a:prstGeom prst="rect">
            <a:avLst/>
          </a:prstGeom>
          <a:solidFill>
            <a:srgbClr val="93E4ED"/>
          </a:solidFill>
        </p:spPr>
        <p:txBody>
          <a:bodyPr wrap="square">
            <a:spAutoFit/>
          </a:bodyPr>
          <a:lstStyle/>
          <a:p>
            <a:pPr algn="ctr"/>
            <a:r>
              <a:rPr lang="en-US" altLang="ja-JP" sz="1200" b="1" dirty="0">
                <a:solidFill>
                  <a:srgbClr val="002060"/>
                </a:solidFill>
                <a:latin typeface="Segoe UI" panose="020B0502040204020203" pitchFamily="34" charset="0"/>
                <a:cs typeface="Segoe UI" panose="020B0502040204020203" pitchFamily="34" charset="0"/>
              </a:rPr>
              <a:t>S/N:7</a:t>
            </a:r>
            <a:endParaRPr lang="ja-JP" altLang="en-US" sz="1200" dirty="0"/>
          </a:p>
        </p:txBody>
      </p:sp>
      <p:sp>
        <p:nvSpPr>
          <p:cNvPr id="17" name="テキスト ボックス 16">
            <a:extLst>
              <a:ext uri="{FF2B5EF4-FFF2-40B4-BE49-F238E27FC236}">
                <a16:creationId xmlns:a16="http://schemas.microsoft.com/office/drawing/2014/main" id="{86940B11-8A30-4FA1-56C0-F48DDD577EE6}"/>
              </a:ext>
            </a:extLst>
          </p:cNvPr>
          <p:cNvSpPr txBox="1"/>
          <p:nvPr/>
        </p:nvSpPr>
        <p:spPr>
          <a:xfrm>
            <a:off x="4404337" y="2616307"/>
            <a:ext cx="644087" cy="276999"/>
          </a:xfrm>
          <a:prstGeom prst="rect">
            <a:avLst/>
          </a:prstGeom>
          <a:solidFill>
            <a:srgbClr val="93E4ED"/>
          </a:solidFill>
        </p:spPr>
        <p:txBody>
          <a:bodyPr wrap="square">
            <a:spAutoFit/>
          </a:bodyPr>
          <a:lstStyle/>
          <a:p>
            <a:pPr algn="ctr"/>
            <a:r>
              <a:rPr lang="en-US" altLang="ja-JP" sz="1200" b="1" dirty="0">
                <a:solidFill>
                  <a:srgbClr val="002060"/>
                </a:solidFill>
                <a:latin typeface="Segoe UI" panose="020B0502040204020203" pitchFamily="34" charset="0"/>
                <a:cs typeface="Segoe UI" panose="020B0502040204020203" pitchFamily="34" charset="0"/>
              </a:rPr>
              <a:t>S/N:8</a:t>
            </a:r>
            <a:endParaRPr lang="ja-JP" altLang="en-US" sz="1200" dirty="0"/>
          </a:p>
        </p:txBody>
      </p:sp>
      <p:sp>
        <p:nvSpPr>
          <p:cNvPr id="18" name="テキスト ボックス 17">
            <a:extLst>
              <a:ext uri="{FF2B5EF4-FFF2-40B4-BE49-F238E27FC236}">
                <a16:creationId xmlns:a16="http://schemas.microsoft.com/office/drawing/2014/main" id="{0FAB508A-A14B-8ADF-4A22-1A5C09F76371}"/>
              </a:ext>
            </a:extLst>
          </p:cNvPr>
          <p:cNvSpPr txBox="1"/>
          <p:nvPr/>
        </p:nvSpPr>
        <p:spPr>
          <a:xfrm>
            <a:off x="8277782" y="2625503"/>
            <a:ext cx="644087" cy="276999"/>
          </a:xfrm>
          <a:prstGeom prst="rect">
            <a:avLst/>
          </a:prstGeom>
          <a:solidFill>
            <a:srgbClr val="93E4ED"/>
          </a:solidFill>
        </p:spPr>
        <p:txBody>
          <a:bodyPr wrap="square">
            <a:spAutoFit/>
          </a:bodyPr>
          <a:lstStyle/>
          <a:p>
            <a:pPr algn="ctr"/>
            <a:r>
              <a:rPr lang="en-US" altLang="ja-JP" sz="1200" b="1" dirty="0">
                <a:solidFill>
                  <a:srgbClr val="002060"/>
                </a:solidFill>
                <a:latin typeface="Segoe UI" panose="020B0502040204020203" pitchFamily="34" charset="0"/>
                <a:cs typeface="Segoe UI" panose="020B0502040204020203" pitchFamily="34" charset="0"/>
              </a:rPr>
              <a:t>S/N:9</a:t>
            </a:r>
            <a:endParaRPr lang="ja-JP" altLang="en-US" sz="1200" dirty="0"/>
          </a:p>
        </p:txBody>
      </p:sp>
    </p:spTree>
    <p:extLst>
      <p:ext uri="{BB962C8B-B14F-4D97-AF65-F5344CB8AC3E}">
        <p14:creationId xmlns:p14="http://schemas.microsoft.com/office/powerpoint/2010/main" val="2879740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55</a:t>
            </a:fld>
            <a:endParaRPr kumimoji="1" lang="ja-JP" altLang="en-US"/>
          </a:p>
        </p:txBody>
      </p:sp>
      <p:sp>
        <p:nvSpPr>
          <p:cNvPr id="3" name="Rectangle 5">
            <a:extLst>
              <a:ext uri="{FF2B5EF4-FFF2-40B4-BE49-F238E27FC236}">
                <a16:creationId xmlns:a16="http://schemas.microsoft.com/office/drawing/2014/main" id="{4E0D08DA-2275-4776-B67B-6C1859476184}"/>
              </a:ext>
            </a:extLst>
          </p:cNvPr>
          <p:cNvSpPr>
            <a:spLocks noChangeArrowheads="1"/>
          </p:cNvSpPr>
          <p:nvPr/>
        </p:nvSpPr>
        <p:spPr bwMode="gray">
          <a:xfrm>
            <a:off x="25880" y="120771"/>
            <a:ext cx="10937396" cy="35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Summary</a:t>
            </a:r>
            <a:r>
              <a:rPr lang="ja-JP" altLang="en-US" sz="2800" b="1" dirty="0">
                <a:solidFill>
                  <a:srgbClr val="FFFF99"/>
                </a:solidFill>
                <a:latin typeface="Segoe UI" panose="020B0502040204020203" pitchFamily="34" charset="0"/>
                <a:cs typeface="Segoe UI" panose="020B0502040204020203" pitchFamily="34" charset="0"/>
              </a:rPr>
              <a:t> </a:t>
            </a:r>
            <a:r>
              <a:rPr lang="en-US" altLang="ja-JP" sz="2800" b="1" dirty="0">
                <a:solidFill>
                  <a:srgbClr val="FFFF99"/>
                </a:solidFill>
                <a:latin typeface="Segoe UI" panose="020B0502040204020203" pitchFamily="34" charset="0"/>
                <a:cs typeface="Segoe UI" panose="020B0502040204020203" pitchFamily="34" charset="0"/>
              </a:rPr>
              <a:t>of</a:t>
            </a:r>
            <a:r>
              <a:rPr lang="ja-JP" altLang="en-US" sz="2800" b="1" dirty="0">
                <a:solidFill>
                  <a:srgbClr val="FFFF99"/>
                </a:solidFill>
                <a:latin typeface="Segoe UI" panose="020B0502040204020203" pitchFamily="34" charset="0"/>
                <a:cs typeface="Segoe UI" panose="020B0502040204020203" pitchFamily="34" charset="0"/>
              </a:rPr>
              <a:t> </a:t>
            </a:r>
            <a:r>
              <a:rPr lang="en-US" altLang="ja-JP" sz="2800" b="1" dirty="0">
                <a:solidFill>
                  <a:srgbClr val="FFFF99"/>
                </a:solidFill>
                <a:latin typeface="Segoe UI" panose="020B0502040204020203" pitchFamily="34" charset="0"/>
                <a:cs typeface="Segoe UI" panose="020B0502040204020203" pitchFamily="34" charset="0"/>
              </a:rPr>
              <a:t>evaluation results</a:t>
            </a:r>
          </a:p>
        </p:txBody>
      </p:sp>
      <p:sp>
        <p:nvSpPr>
          <p:cNvPr id="4" name="Rectangle 17">
            <a:extLst>
              <a:ext uri="{FF2B5EF4-FFF2-40B4-BE49-F238E27FC236}">
                <a16:creationId xmlns:a16="http://schemas.microsoft.com/office/drawing/2014/main" id="{0EE00B55-ADAC-4048-A435-779EF04D772B}"/>
              </a:ext>
            </a:extLst>
          </p:cNvPr>
          <p:cNvSpPr>
            <a:spLocks noChangeArrowheads="1"/>
          </p:cNvSpPr>
          <p:nvPr/>
        </p:nvSpPr>
        <p:spPr bwMode="auto">
          <a:xfrm>
            <a:off x="87492" y="927815"/>
            <a:ext cx="11839963" cy="2708434"/>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As a result of the TID tests, the mechanical stress tests, and the thermal environment tests on polymer tantalum capacitor, voltage-controlled crystal oscillator, and laminated metallized film chip capacitor, no abnormalities or failures were found under the test conditions implemented. We believe that they are suitable for use in space applications under the test conditions implemented.</a:t>
            </a:r>
          </a:p>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On the other hand, for solid-state battery, discoloration occurred in the electrodes and cracks occurred in the electrodes and bodies due to charging and discharging before the application of stress, so we believe that they are unsuitable for use in spacecraft.</a:t>
            </a:r>
          </a:p>
        </p:txBody>
      </p:sp>
    </p:spTree>
    <p:extLst>
      <p:ext uri="{BB962C8B-B14F-4D97-AF65-F5344CB8AC3E}">
        <p14:creationId xmlns:p14="http://schemas.microsoft.com/office/powerpoint/2010/main" val="35270978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56</a:t>
            </a:fld>
            <a:endParaRPr kumimoji="1" lang="ja-JP" altLang="en-US"/>
          </a:p>
        </p:txBody>
      </p:sp>
      <p:sp>
        <p:nvSpPr>
          <p:cNvPr id="3" name="Rectangle 5">
            <a:extLst>
              <a:ext uri="{FF2B5EF4-FFF2-40B4-BE49-F238E27FC236}">
                <a16:creationId xmlns:a16="http://schemas.microsoft.com/office/drawing/2014/main" id="{4E0D08DA-2275-4776-B67B-6C1859476184}"/>
              </a:ext>
            </a:extLst>
          </p:cNvPr>
          <p:cNvSpPr>
            <a:spLocks noChangeArrowheads="1"/>
          </p:cNvSpPr>
          <p:nvPr/>
        </p:nvSpPr>
        <p:spPr bwMode="gray">
          <a:xfrm>
            <a:off x="25880" y="120771"/>
            <a:ext cx="10937396" cy="35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Summary</a:t>
            </a:r>
          </a:p>
        </p:txBody>
      </p:sp>
      <p:sp>
        <p:nvSpPr>
          <p:cNvPr id="4" name="Rectangle 17">
            <a:extLst>
              <a:ext uri="{FF2B5EF4-FFF2-40B4-BE49-F238E27FC236}">
                <a16:creationId xmlns:a16="http://schemas.microsoft.com/office/drawing/2014/main" id="{0EE00B55-ADAC-4048-A435-779EF04D772B}"/>
              </a:ext>
            </a:extLst>
          </p:cNvPr>
          <p:cNvSpPr>
            <a:spLocks noChangeArrowheads="1"/>
          </p:cNvSpPr>
          <p:nvPr/>
        </p:nvSpPr>
        <p:spPr bwMode="auto">
          <a:xfrm>
            <a:off x="161533" y="735310"/>
            <a:ext cx="11839963" cy="707886"/>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We introduced an overview of JAXA qualified passive components and their qualification requirement.</a:t>
            </a:r>
          </a:p>
        </p:txBody>
      </p:sp>
      <p:sp>
        <p:nvSpPr>
          <p:cNvPr id="5" name="Rectangle 17">
            <a:extLst>
              <a:ext uri="{FF2B5EF4-FFF2-40B4-BE49-F238E27FC236}">
                <a16:creationId xmlns:a16="http://schemas.microsoft.com/office/drawing/2014/main" id="{F81B2A8C-0EA6-47DB-B7A9-D72F087C0989}"/>
              </a:ext>
            </a:extLst>
          </p:cNvPr>
          <p:cNvSpPr>
            <a:spLocks noChangeArrowheads="1"/>
          </p:cNvSpPr>
          <p:nvPr/>
        </p:nvSpPr>
        <p:spPr bwMode="auto">
          <a:xfrm>
            <a:off x="800490" y="1501205"/>
            <a:ext cx="11298947" cy="1785104"/>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ü"/>
              <a:defRPr/>
            </a:pPr>
            <a:r>
              <a:rPr lang="en-US" altLang="ja-JP" dirty="0">
                <a:solidFill>
                  <a:srgbClr val="002060"/>
                </a:solidFill>
                <a:latin typeface="Segoe UI" panose="020B0502040204020203" pitchFamily="34" charset="0"/>
                <a:cs typeface="Segoe UI" panose="020B0502040204020203" pitchFamily="34" charset="0"/>
              </a:rPr>
              <a:t>Currently there are 104 JAXA qualified passive components and 19 of them are listed in EPPL. </a:t>
            </a:r>
          </a:p>
          <a:p>
            <a:pPr marL="457200" indent="-457200" eaLnBrk="1" hangingPunct="1">
              <a:spcBef>
                <a:spcPts val="1200"/>
              </a:spcBef>
              <a:buFont typeface="Wingdings" panose="05000000000000000000" pitchFamily="2" charset="2"/>
              <a:buChar char="ü"/>
              <a:defRPr/>
            </a:pPr>
            <a:r>
              <a:rPr lang="en-US" altLang="ja-JP" dirty="0">
                <a:solidFill>
                  <a:srgbClr val="002060"/>
                </a:solidFill>
                <a:latin typeface="Segoe UI" panose="020B0502040204020203" pitchFamily="34" charset="0"/>
                <a:cs typeface="Segoe UI" panose="020B0502040204020203" pitchFamily="34" charset="0"/>
              </a:rPr>
              <a:t>The qualification system in JAXA is quite similar to that in ESCC and its general requirements were outlined in comparison with those in ESCC system.</a:t>
            </a:r>
          </a:p>
          <a:p>
            <a:pPr marL="457200" indent="-457200" eaLnBrk="1" hangingPunct="1">
              <a:spcBef>
                <a:spcPts val="1200"/>
              </a:spcBef>
              <a:buFont typeface="Wingdings" panose="05000000000000000000" pitchFamily="2" charset="2"/>
              <a:buChar char="ü"/>
              <a:defRPr/>
            </a:pPr>
            <a:r>
              <a:rPr lang="en-US" altLang="ja-JP" dirty="0">
                <a:solidFill>
                  <a:srgbClr val="002060"/>
                </a:solidFill>
                <a:latin typeface="Segoe UI" panose="020B0502040204020203" pitchFamily="34" charset="0"/>
                <a:cs typeface="Segoe UI" panose="020B0502040204020203" pitchFamily="34" charset="0"/>
              </a:rPr>
              <a:t>As the result of comparison, the qualification test requirements of JAXA qualification system are verified to be equivalent to that of ESCC system.</a:t>
            </a:r>
          </a:p>
        </p:txBody>
      </p:sp>
      <p:sp>
        <p:nvSpPr>
          <p:cNvPr id="8" name="Rectangle 17">
            <a:extLst>
              <a:ext uri="{FF2B5EF4-FFF2-40B4-BE49-F238E27FC236}">
                <a16:creationId xmlns:a16="http://schemas.microsoft.com/office/drawing/2014/main" id="{81950CCB-6B4D-4252-A257-02C26DD489D9}"/>
              </a:ext>
            </a:extLst>
          </p:cNvPr>
          <p:cNvSpPr>
            <a:spLocks noChangeArrowheads="1"/>
          </p:cNvSpPr>
          <p:nvPr/>
        </p:nvSpPr>
        <p:spPr bwMode="auto">
          <a:xfrm>
            <a:off x="161533" y="3573016"/>
            <a:ext cx="11839963" cy="707886"/>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We also introduced the evaluation activity for the tolerance to the space environment of the passive COTS components.</a:t>
            </a:r>
          </a:p>
        </p:txBody>
      </p:sp>
      <p:sp>
        <p:nvSpPr>
          <p:cNvPr id="9" name="Rectangle 17">
            <a:extLst>
              <a:ext uri="{FF2B5EF4-FFF2-40B4-BE49-F238E27FC236}">
                <a16:creationId xmlns:a16="http://schemas.microsoft.com/office/drawing/2014/main" id="{278A6407-786E-4A76-A983-4724981423C8}"/>
              </a:ext>
            </a:extLst>
          </p:cNvPr>
          <p:cNvSpPr>
            <a:spLocks noChangeArrowheads="1"/>
          </p:cNvSpPr>
          <p:nvPr/>
        </p:nvSpPr>
        <p:spPr bwMode="auto">
          <a:xfrm>
            <a:off x="702549" y="4447366"/>
            <a:ext cx="11298947" cy="1908215"/>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ü"/>
              <a:defRPr/>
            </a:pPr>
            <a:r>
              <a:rPr lang="en-US" altLang="ja-JP" dirty="0">
                <a:solidFill>
                  <a:srgbClr val="002060"/>
                </a:solidFill>
                <a:latin typeface="Segoe UI" panose="020B0502040204020203" pitchFamily="34" charset="0"/>
                <a:cs typeface="Segoe UI" panose="020B0502040204020203" pitchFamily="34" charset="0"/>
              </a:rPr>
              <a:t>As a result of the TID tests, the mechanical stress tests, and the thermal environment tests on the four types of passive components mentioned above, it was found that the solid-state battery used in these tests are not suitable for use in space applications. </a:t>
            </a:r>
          </a:p>
          <a:p>
            <a:pPr marL="457200" indent="-457200" eaLnBrk="1" hangingPunct="1">
              <a:spcBef>
                <a:spcPts val="1200"/>
              </a:spcBef>
              <a:buFont typeface="Wingdings" panose="05000000000000000000" pitchFamily="2" charset="2"/>
              <a:buChar char="ü"/>
              <a:defRPr/>
            </a:pPr>
            <a:r>
              <a:rPr lang="en-US" altLang="ja-JP" dirty="0">
                <a:solidFill>
                  <a:srgbClr val="002060"/>
                </a:solidFill>
                <a:latin typeface="Segoe UI" panose="020B0502040204020203" pitchFamily="34" charset="0"/>
                <a:cs typeface="Segoe UI" panose="020B0502040204020203" pitchFamily="34" charset="0"/>
              </a:rPr>
              <a:t>In the future, we will conduct outgassing tests and whisker growth evaluations on the remaining three types of passive components and prepare evaluation guidelines for the use of passive COTS components in space applications.</a:t>
            </a:r>
          </a:p>
        </p:txBody>
      </p:sp>
    </p:spTree>
    <p:extLst>
      <p:ext uri="{BB962C8B-B14F-4D97-AF65-F5344CB8AC3E}">
        <p14:creationId xmlns:p14="http://schemas.microsoft.com/office/powerpoint/2010/main" val="624278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9CD3639-A7AE-47D4-8240-453B2FAC5152}"/>
              </a:ext>
            </a:extLst>
          </p:cNvPr>
          <p:cNvSpPr/>
          <p:nvPr/>
        </p:nvSpPr>
        <p:spPr>
          <a:xfrm>
            <a:off x="2842591" y="3429000"/>
            <a:ext cx="5900530" cy="2185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ABC82CF5-A98C-452D-A26B-877AA2910834}"/>
              </a:ext>
            </a:extLst>
          </p:cNvPr>
          <p:cNvSpPr>
            <a:spLocks noGrp="1"/>
          </p:cNvSpPr>
          <p:nvPr>
            <p:ph type="sldNum" sz="quarter" idx="12"/>
          </p:nvPr>
        </p:nvSpPr>
        <p:spPr/>
        <p:txBody>
          <a:bodyPr/>
          <a:lstStyle/>
          <a:p>
            <a:fld id="{C3FE6058-E59A-4B34-97E6-CA587680EFB6}" type="slidenum">
              <a:rPr kumimoji="1" lang="ja-JP" altLang="en-US" smtClean="0"/>
              <a:t>57</a:t>
            </a:fld>
            <a:endParaRPr kumimoji="1" lang="ja-JP" altLang="en-US"/>
          </a:p>
        </p:txBody>
      </p:sp>
      <p:sp>
        <p:nvSpPr>
          <p:cNvPr id="3" name="Text Box 23">
            <a:extLst>
              <a:ext uri="{FF2B5EF4-FFF2-40B4-BE49-F238E27FC236}">
                <a16:creationId xmlns:a16="http://schemas.microsoft.com/office/drawing/2014/main" id="{DFDF69FA-0482-4242-93D8-24B13A7C2CB2}"/>
              </a:ext>
            </a:extLst>
          </p:cNvPr>
          <p:cNvSpPr txBox="1">
            <a:spLocks noChangeArrowheads="1"/>
          </p:cNvSpPr>
          <p:nvPr/>
        </p:nvSpPr>
        <p:spPr bwMode="auto">
          <a:xfrm>
            <a:off x="1916907" y="1630707"/>
            <a:ext cx="835818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531813" indent="-7461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4400" b="1" dirty="0">
                <a:solidFill>
                  <a:srgbClr val="002060"/>
                </a:solidFill>
                <a:latin typeface="Segoe UI" panose="020B0502040204020203" pitchFamily="34" charset="0"/>
                <a:cs typeface="Segoe UI" panose="020B0502040204020203" pitchFamily="34" charset="0"/>
              </a:rPr>
              <a:t>Thank you for your attention.</a:t>
            </a:r>
          </a:p>
        </p:txBody>
      </p:sp>
      <p:sp>
        <p:nvSpPr>
          <p:cNvPr id="5" name="テキスト ボックス 4">
            <a:extLst>
              <a:ext uri="{FF2B5EF4-FFF2-40B4-BE49-F238E27FC236}">
                <a16:creationId xmlns:a16="http://schemas.microsoft.com/office/drawing/2014/main" id="{2F8B7BE7-A986-4CA6-BBDF-00583ABC4E55}"/>
              </a:ext>
            </a:extLst>
          </p:cNvPr>
          <p:cNvSpPr txBox="1"/>
          <p:nvPr/>
        </p:nvSpPr>
        <p:spPr>
          <a:xfrm>
            <a:off x="3004931" y="3606032"/>
            <a:ext cx="590053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spcBef>
                <a:spcPct val="0"/>
              </a:spcBef>
              <a:buFontTx/>
              <a:buNone/>
              <a:defRPr sz="4400" b="1">
                <a:solidFill>
                  <a:srgbClr val="002060"/>
                </a:solidFill>
                <a:latin typeface="Segoe UI" panose="020B0502040204020203" pitchFamily="34" charset="0"/>
                <a:ea typeface="ＭＳ Ｐゴシック" panose="020B0600070205080204" pitchFamily="50" charset="-128"/>
                <a:cs typeface="Segoe UI" panose="020B0502040204020203" pitchFamily="34" charset="0"/>
              </a:defRPr>
            </a:lvl1pPr>
            <a:lvl2pPr marL="531813" indent="-74613">
              <a:spcBef>
                <a:spcPct val="20000"/>
              </a:spcBef>
              <a:buChar char="–"/>
              <a:defRPr sz="2800">
                <a:latin typeface="Arial" panose="020B0604020202020204" pitchFamily="34" charset="0"/>
                <a:ea typeface="ＭＳ Ｐゴシック" panose="020B0600070205080204" pitchFamily="50" charset="-128"/>
              </a:defRPr>
            </a:lvl2pPr>
            <a:lvl3pPr marL="1143000" indent="-228600">
              <a:spcBef>
                <a:spcPct val="20000"/>
              </a:spcBef>
              <a:buChar char="•"/>
              <a:defRPr sz="2400">
                <a:latin typeface="Arial" panose="020B0604020202020204" pitchFamily="34" charset="0"/>
                <a:ea typeface="ＭＳ Ｐゴシック" panose="020B0600070205080204" pitchFamily="50" charset="-128"/>
              </a:defRPr>
            </a:lvl3pPr>
            <a:lvl4pPr marL="1600200" indent="-228600">
              <a:spcBef>
                <a:spcPct val="20000"/>
              </a:spcBef>
              <a:buChar char="–"/>
              <a:defRPr sz="2000">
                <a:latin typeface="Arial" panose="020B0604020202020204" pitchFamily="34" charset="0"/>
                <a:ea typeface="ＭＳ Ｐゴシック" panose="020B0600070205080204" pitchFamily="50" charset="-128"/>
              </a:defRPr>
            </a:lvl4pPr>
            <a:lvl5pPr marL="2057400" indent="-228600">
              <a:spcBef>
                <a:spcPct val="20000"/>
              </a:spcBef>
              <a:buChar char="»"/>
              <a:defRPr sz="2000">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latin typeface="Arial" panose="020B0604020202020204" pitchFamily="34" charset="0"/>
                <a:ea typeface="ＭＳ Ｐゴシック" panose="020B0600070205080204" pitchFamily="50" charset="-128"/>
              </a:defRPr>
            </a:lvl9pPr>
          </a:lstStyle>
          <a:p>
            <a:r>
              <a:rPr lang="en-US" altLang="ja-JP" sz="2000" u="sng" dirty="0">
                <a:solidFill>
                  <a:schemeClr val="bg1"/>
                </a:solidFill>
              </a:rPr>
              <a:t>Kensuke SHIBA</a:t>
            </a:r>
            <a:endParaRPr lang="ja-JP" altLang="ja-JP" sz="2000" u="sng" dirty="0">
              <a:solidFill>
                <a:schemeClr val="bg1"/>
              </a:solidFill>
            </a:endParaRPr>
          </a:p>
          <a:p>
            <a:endParaRPr lang="en-US" altLang="ja-JP" sz="800" dirty="0">
              <a:solidFill>
                <a:schemeClr val="bg1"/>
              </a:solidFill>
            </a:endParaRPr>
          </a:p>
          <a:p>
            <a:r>
              <a:rPr lang="en-US" altLang="ja-JP" sz="2000" dirty="0">
                <a:solidFill>
                  <a:schemeClr val="bg1"/>
                </a:solidFill>
              </a:rPr>
              <a:t>Japan Aerospace Exploration Agency(JAXA)</a:t>
            </a:r>
            <a:endParaRPr lang="ja-JP" altLang="ja-JP" sz="2000" dirty="0">
              <a:solidFill>
                <a:schemeClr val="bg1"/>
              </a:solidFill>
            </a:endParaRPr>
          </a:p>
          <a:p>
            <a:r>
              <a:rPr lang="en-US" altLang="ja-JP" sz="2000" dirty="0">
                <a:solidFill>
                  <a:schemeClr val="bg1"/>
                </a:solidFill>
              </a:rPr>
              <a:t>Parts Program Group</a:t>
            </a:r>
            <a:endParaRPr lang="ja-JP" altLang="ja-JP" sz="2000" dirty="0">
              <a:solidFill>
                <a:schemeClr val="bg1"/>
              </a:solidFill>
            </a:endParaRPr>
          </a:p>
          <a:p>
            <a:endParaRPr lang="en-US" altLang="ja-JP" sz="800" dirty="0">
              <a:solidFill>
                <a:schemeClr val="bg1"/>
              </a:solidFill>
            </a:endParaRPr>
          </a:p>
          <a:p>
            <a:r>
              <a:rPr lang="en-US" altLang="ja-JP" sz="2000" dirty="0">
                <a:solidFill>
                  <a:schemeClr val="bg1"/>
                </a:solidFill>
              </a:rPr>
              <a:t>E-mail: </a:t>
            </a:r>
            <a:r>
              <a:rPr lang="en-US" altLang="ja-JP" sz="2000" dirty="0">
                <a:solidFill>
                  <a:srgbClr val="93E4ED"/>
                </a:solidFill>
                <a:hlinkClick r:id="rId2">
                  <a:extLst>
                    <a:ext uri="{A12FA001-AC4F-418D-AE19-62706E023703}">
                      <ahyp:hlinkClr xmlns:ahyp="http://schemas.microsoft.com/office/drawing/2018/hyperlinkcolor" val="tx"/>
                    </a:ext>
                  </a:extLst>
                </a:hlinkClick>
              </a:rPr>
              <a:t>shiba.kensuke@jaxa.jp</a:t>
            </a:r>
            <a:endParaRPr lang="en-US" altLang="ja-JP" sz="2000" dirty="0">
              <a:solidFill>
                <a:srgbClr val="93E4ED"/>
              </a:solidFill>
            </a:endParaRPr>
          </a:p>
          <a:p>
            <a:endParaRPr lang="ja-JP" altLang="ja-JP" sz="2000" dirty="0">
              <a:solidFill>
                <a:schemeClr val="bg1"/>
              </a:solidFill>
            </a:endParaRPr>
          </a:p>
        </p:txBody>
      </p:sp>
    </p:spTree>
    <p:extLst>
      <p:ext uri="{BB962C8B-B14F-4D97-AF65-F5344CB8AC3E}">
        <p14:creationId xmlns:p14="http://schemas.microsoft.com/office/powerpoint/2010/main" val="357618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6</a:t>
            </a:fld>
            <a:endParaRPr kumimoji="1" lang="ja-JP" altLang="en-US"/>
          </a:p>
        </p:txBody>
      </p:sp>
      <p:sp>
        <p:nvSpPr>
          <p:cNvPr id="3" name="Rectangle 5">
            <a:extLst>
              <a:ext uri="{FF2B5EF4-FFF2-40B4-BE49-F238E27FC236}">
                <a16:creationId xmlns:a16="http://schemas.microsoft.com/office/drawing/2014/main" id="{4E0D08DA-2275-4776-B67B-6C1859476184}"/>
              </a:ext>
            </a:extLst>
          </p:cNvPr>
          <p:cNvSpPr>
            <a:spLocks noChangeArrowheads="1"/>
          </p:cNvSpPr>
          <p:nvPr/>
        </p:nvSpPr>
        <p:spPr bwMode="gray">
          <a:xfrm>
            <a:off x="25880" y="120771"/>
            <a:ext cx="10937396" cy="35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Comparison of JAXA/ESCC qualification specification</a:t>
            </a:r>
          </a:p>
        </p:txBody>
      </p:sp>
      <p:sp>
        <p:nvSpPr>
          <p:cNvPr id="4" name="Rectangle 17">
            <a:extLst>
              <a:ext uri="{FF2B5EF4-FFF2-40B4-BE49-F238E27FC236}">
                <a16:creationId xmlns:a16="http://schemas.microsoft.com/office/drawing/2014/main" id="{0EE00B55-ADAC-4048-A435-779EF04D772B}"/>
              </a:ext>
            </a:extLst>
          </p:cNvPr>
          <p:cNvSpPr>
            <a:spLocks noChangeArrowheads="1"/>
          </p:cNvSpPr>
          <p:nvPr/>
        </p:nvSpPr>
        <p:spPr bwMode="auto">
          <a:xfrm>
            <a:off x="161533" y="735310"/>
            <a:ext cx="11839963" cy="3477875"/>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Like examples of JAXA qualified components listed in EPPL, JAXA and ESA conducted the activity related to the Cooperation Agreement on EEE Components for mutual usage of each component.</a:t>
            </a:r>
          </a:p>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Mutual usage of Japanese components in Europe / European components in Japan has been promoted by ESA and JAXA:</a:t>
            </a:r>
          </a:p>
          <a:p>
            <a:pPr marL="1257300" lvl="2" indent="-342900">
              <a:spcBef>
                <a:spcPts val="1200"/>
              </a:spcBef>
              <a:buFont typeface="Arial" panose="020B0604020202020204" pitchFamily="34" charset="0"/>
              <a:buChar char="•"/>
              <a:defRPr/>
            </a:pPr>
            <a:r>
              <a:rPr lang="en-US" altLang="ja-JP" sz="2000" b="1" dirty="0">
                <a:solidFill>
                  <a:srgbClr val="002060"/>
                </a:solidFill>
                <a:latin typeface="Segoe UI" panose="020B0502040204020203" pitchFamily="34" charset="0"/>
                <a:cs typeface="Segoe UI" panose="020B0502040204020203" pitchFamily="34" charset="0"/>
              </a:rPr>
              <a:t>To avoid duplicated development of similar components in Europe / Japan</a:t>
            </a:r>
          </a:p>
          <a:p>
            <a:pPr marL="1257300" lvl="2" indent="-342900">
              <a:spcBef>
                <a:spcPts val="1200"/>
              </a:spcBef>
              <a:buFont typeface="Arial" panose="020B0604020202020204" pitchFamily="34" charset="0"/>
              <a:buChar char="•"/>
              <a:defRPr/>
            </a:pPr>
            <a:r>
              <a:rPr lang="en-US" altLang="ja-JP" sz="2000" b="1" dirty="0">
                <a:solidFill>
                  <a:srgbClr val="002060"/>
                </a:solidFill>
                <a:latin typeface="Segoe UI" panose="020B0502040204020203" pitchFamily="34" charset="0"/>
                <a:cs typeface="Segoe UI" panose="020B0502040204020203" pitchFamily="34" charset="0"/>
              </a:rPr>
              <a:t>To ensure the availability of second source</a:t>
            </a:r>
          </a:p>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To remove the barrier of mutual usage, ESA and JAXAA held joint work to compare JAXA specifications and ESCC specifications for component qualification.</a:t>
            </a:r>
          </a:p>
        </p:txBody>
      </p:sp>
      <p:sp>
        <p:nvSpPr>
          <p:cNvPr id="5" name="四角形: 角を丸くする 4">
            <a:extLst>
              <a:ext uri="{FF2B5EF4-FFF2-40B4-BE49-F238E27FC236}">
                <a16:creationId xmlns:a16="http://schemas.microsoft.com/office/drawing/2014/main" id="{0DBC23BC-4BF7-4673-9898-CD377C730A48}"/>
              </a:ext>
            </a:extLst>
          </p:cNvPr>
          <p:cNvSpPr/>
          <p:nvPr/>
        </p:nvSpPr>
        <p:spPr bwMode="auto">
          <a:xfrm>
            <a:off x="1117600" y="4570975"/>
            <a:ext cx="6375400" cy="1368425"/>
          </a:xfrm>
          <a:prstGeom prst="roundRect">
            <a:avLst/>
          </a:prstGeom>
          <a:solidFill>
            <a:srgbClr val="4784FF"/>
          </a:solidFill>
          <a:ln w="9525" cap="flat" cmpd="sng" algn="ctr">
            <a:noFill/>
            <a:prstDash val="solid"/>
            <a:round/>
            <a:headEnd type="none" w="med" len="med"/>
            <a:tailEnd type="none" w="med" len="med"/>
          </a:ln>
          <a:effectLst>
            <a:outerShdw dist="107763" dir="2700000" algn="ctr" rotWithShape="0">
              <a:schemeClr val="bg2">
                <a:alpha val="50000"/>
              </a:schemeClr>
            </a:outerShdw>
          </a:effectLst>
        </p:spPr>
        <p:txBody>
          <a:bodyPr/>
          <a:lstStyle/>
          <a:p>
            <a:pPr>
              <a:defRPr/>
            </a:pPr>
            <a:endParaRPr lang="ja-JP" altLang="en-US" dirty="0">
              <a:latin typeface="Segoe UI" panose="020B0502040204020203" pitchFamily="34" charset="0"/>
              <a:cs typeface="Segoe UI" panose="020B0502040204020203" pitchFamily="34" charset="0"/>
            </a:endParaRPr>
          </a:p>
          <a:p>
            <a:pPr>
              <a:defRPr/>
            </a:pPr>
            <a:r>
              <a:rPr lang="en-US" altLang="ja-JP" b="1" dirty="0">
                <a:solidFill>
                  <a:schemeClr val="bg1"/>
                </a:solidFill>
                <a:latin typeface="Segoe UI" panose="020B0502040204020203" pitchFamily="34" charset="0"/>
                <a:cs typeface="Segoe UI" panose="020B0502040204020203" pitchFamily="34" charset="0"/>
              </a:rPr>
              <a:t>1. Overall difference in both qualification systems </a:t>
            </a:r>
            <a:endParaRPr lang="en-US" altLang="ja-JP" dirty="0">
              <a:solidFill>
                <a:schemeClr val="bg1"/>
              </a:solidFill>
              <a:latin typeface="Segoe UI" panose="020B0502040204020203" pitchFamily="34" charset="0"/>
              <a:cs typeface="Segoe UI" panose="020B0502040204020203" pitchFamily="34" charset="0"/>
            </a:endParaRPr>
          </a:p>
          <a:p>
            <a:pPr>
              <a:defRPr/>
            </a:pPr>
            <a:endParaRPr lang="en-US" altLang="ja-JP" sz="1050" b="1" dirty="0">
              <a:solidFill>
                <a:schemeClr val="bg1"/>
              </a:solidFill>
              <a:latin typeface="Segoe UI" panose="020B0502040204020203" pitchFamily="34" charset="0"/>
              <a:cs typeface="Segoe UI" panose="020B0502040204020203" pitchFamily="34" charset="0"/>
            </a:endParaRPr>
          </a:p>
          <a:p>
            <a:pPr>
              <a:defRPr/>
            </a:pPr>
            <a:r>
              <a:rPr lang="en-US" altLang="ja-JP" b="1" dirty="0">
                <a:solidFill>
                  <a:schemeClr val="bg1"/>
                </a:solidFill>
                <a:latin typeface="Segoe UI" panose="020B0502040204020203" pitchFamily="34" charset="0"/>
                <a:cs typeface="Segoe UI" panose="020B0502040204020203" pitchFamily="34" charset="0"/>
              </a:rPr>
              <a:t>2. Detail comparison of generic specifications </a:t>
            </a:r>
            <a:endParaRPr lang="ja-JP" altLang="en-US" dirty="0">
              <a:solidFill>
                <a:schemeClr val="bg1"/>
              </a:solidFill>
              <a:latin typeface="Segoe UI" panose="020B0502040204020203" pitchFamily="34" charset="0"/>
              <a:cs typeface="Segoe UI" panose="020B0502040204020203" pitchFamily="34" charset="0"/>
            </a:endParaRPr>
          </a:p>
        </p:txBody>
      </p:sp>
      <p:sp>
        <p:nvSpPr>
          <p:cNvPr id="6" name="正方形/長方形 3">
            <a:extLst>
              <a:ext uri="{FF2B5EF4-FFF2-40B4-BE49-F238E27FC236}">
                <a16:creationId xmlns:a16="http://schemas.microsoft.com/office/drawing/2014/main" id="{7BC6060C-435D-4AD5-8AC9-131F8C83D4A5}"/>
              </a:ext>
            </a:extLst>
          </p:cNvPr>
          <p:cNvSpPr>
            <a:spLocks noChangeArrowheads="1"/>
          </p:cNvSpPr>
          <p:nvPr/>
        </p:nvSpPr>
        <p:spPr bwMode="auto">
          <a:xfrm>
            <a:off x="1389064" y="4386031"/>
            <a:ext cx="2560188" cy="369332"/>
          </a:xfrm>
          <a:prstGeom prst="rect">
            <a:avLst/>
          </a:prstGeom>
          <a:solidFill>
            <a:schemeClr val="bg1"/>
          </a:solidFill>
          <a:ln w="9525">
            <a:solidFill>
              <a:schemeClr val="tx1"/>
            </a:solidFill>
            <a:miter lim="800000"/>
            <a:headEnd/>
            <a:tailEnd/>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b="1" dirty="0">
                <a:solidFill>
                  <a:srgbClr val="FF0000"/>
                </a:solidFill>
                <a:latin typeface="Segoe UI" panose="020B0502040204020203" pitchFamily="34" charset="0"/>
                <a:cs typeface="Segoe UI" panose="020B0502040204020203" pitchFamily="34" charset="0"/>
              </a:rPr>
              <a:t>Items to be compared</a:t>
            </a:r>
            <a:endParaRPr lang="ja-JP" altLang="en-US" sz="1800" b="1">
              <a:solidFill>
                <a:srgbClr val="FF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1982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7</a:t>
            </a:fld>
            <a:endParaRPr kumimoji="1" lang="ja-JP" altLang="en-US"/>
          </a:p>
        </p:txBody>
      </p:sp>
      <p:sp>
        <p:nvSpPr>
          <p:cNvPr id="3" name="Rectangle 5">
            <a:extLst>
              <a:ext uri="{FF2B5EF4-FFF2-40B4-BE49-F238E27FC236}">
                <a16:creationId xmlns:a16="http://schemas.microsoft.com/office/drawing/2014/main" id="{4E0D08DA-2275-4776-B67B-6C1859476184}"/>
              </a:ext>
            </a:extLst>
          </p:cNvPr>
          <p:cNvSpPr>
            <a:spLocks noChangeArrowheads="1"/>
          </p:cNvSpPr>
          <p:nvPr/>
        </p:nvSpPr>
        <p:spPr bwMode="gray">
          <a:xfrm>
            <a:off x="25880" y="120771"/>
            <a:ext cx="10937396" cy="35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Comparison of JAXA/ESCC qualification specification</a:t>
            </a:r>
          </a:p>
        </p:txBody>
      </p:sp>
      <p:sp>
        <p:nvSpPr>
          <p:cNvPr id="4" name="Rectangle 17">
            <a:extLst>
              <a:ext uri="{FF2B5EF4-FFF2-40B4-BE49-F238E27FC236}">
                <a16:creationId xmlns:a16="http://schemas.microsoft.com/office/drawing/2014/main" id="{0EE00B55-ADAC-4048-A435-779EF04D772B}"/>
              </a:ext>
            </a:extLst>
          </p:cNvPr>
          <p:cNvSpPr>
            <a:spLocks noChangeArrowheads="1"/>
          </p:cNvSpPr>
          <p:nvPr/>
        </p:nvSpPr>
        <p:spPr bwMode="auto">
          <a:xfrm>
            <a:off x="161533" y="735310"/>
            <a:ext cx="11839963" cy="1169551"/>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Comparison of document</a:t>
            </a:r>
            <a:r>
              <a:rPr lang="ja-JP" altLang="en-US" sz="2000" b="1" dirty="0">
                <a:solidFill>
                  <a:srgbClr val="002060"/>
                </a:solidFill>
                <a:latin typeface="Segoe UI" panose="020B0502040204020203" pitchFamily="34" charset="0"/>
                <a:cs typeface="Segoe UI" panose="020B0502040204020203" pitchFamily="34" charset="0"/>
              </a:rPr>
              <a:t> </a:t>
            </a:r>
            <a:r>
              <a:rPr lang="en-US" altLang="ja-JP" sz="2000" b="1" dirty="0">
                <a:solidFill>
                  <a:srgbClr val="002060"/>
                </a:solidFill>
                <a:latin typeface="Segoe UI" panose="020B0502040204020203" pitchFamily="34" charset="0"/>
                <a:cs typeface="Segoe UI" panose="020B0502040204020203" pitchFamily="34" charset="0"/>
              </a:rPr>
              <a:t>tree related to the qualification systems between JAXA and ESA is shown in Fig.1.</a:t>
            </a:r>
          </a:p>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Same document tree from Level 2 to Level 4 </a:t>
            </a:r>
          </a:p>
        </p:txBody>
      </p:sp>
      <p:pic>
        <p:nvPicPr>
          <p:cNvPr id="5" name="Picture 6">
            <a:extLst>
              <a:ext uri="{FF2B5EF4-FFF2-40B4-BE49-F238E27FC236}">
                <a16:creationId xmlns:a16="http://schemas.microsoft.com/office/drawing/2014/main" id="{F93B0144-E886-4598-927D-5A71FD561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978" y="1974110"/>
            <a:ext cx="7932427" cy="39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7">
            <a:extLst>
              <a:ext uri="{FF2B5EF4-FFF2-40B4-BE49-F238E27FC236}">
                <a16:creationId xmlns:a16="http://schemas.microsoft.com/office/drawing/2014/main" id="{01AB102E-9B6D-4F2A-AE78-4DC7FDF21419}"/>
              </a:ext>
            </a:extLst>
          </p:cNvPr>
          <p:cNvSpPr>
            <a:spLocks noChangeArrowheads="1"/>
          </p:cNvSpPr>
          <p:nvPr/>
        </p:nvSpPr>
        <p:spPr bwMode="auto">
          <a:xfrm>
            <a:off x="2217413" y="5965173"/>
            <a:ext cx="7932427" cy="338554"/>
          </a:xfrm>
          <a:prstGeom prst="rect">
            <a:avLst/>
          </a:prstGeom>
          <a:noFill/>
          <a:ln w="9525">
            <a:noFill/>
            <a:miter lim="800000"/>
            <a:headEnd/>
            <a:tailEnd/>
          </a:ln>
          <a:effectLst/>
        </p:spPr>
        <p:txBody>
          <a:bodyPr wrap="square">
            <a:spAutoFit/>
          </a:bodyPr>
          <a:lstStyle/>
          <a:p>
            <a:pPr eaLnBrk="1" hangingPunct="1">
              <a:spcBef>
                <a:spcPts val="1200"/>
              </a:spcBef>
              <a:defRPr/>
            </a:pPr>
            <a:r>
              <a:rPr lang="en-US" altLang="ja-JP" sz="1600" b="1" dirty="0">
                <a:latin typeface="Segoe UI" panose="020B0502040204020203" pitchFamily="34" charset="0"/>
                <a:cs typeface="Segoe UI" panose="020B0502040204020203" pitchFamily="34" charset="0"/>
              </a:rPr>
              <a:t>Fig.1 document tree of JAXA qualification system and ESCC qualification system</a:t>
            </a:r>
          </a:p>
        </p:txBody>
      </p:sp>
    </p:spTree>
    <p:extLst>
      <p:ext uri="{BB962C8B-B14F-4D97-AF65-F5344CB8AC3E}">
        <p14:creationId xmlns:p14="http://schemas.microsoft.com/office/powerpoint/2010/main" val="7054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8</a:t>
            </a:fld>
            <a:endParaRPr kumimoji="1" lang="ja-JP" altLang="en-US"/>
          </a:p>
        </p:txBody>
      </p:sp>
      <p:sp>
        <p:nvSpPr>
          <p:cNvPr id="4" name="Rectangle 17">
            <a:extLst>
              <a:ext uri="{FF2B5EF4-FFF2-40B4-BE49-F238E27FC236}">
                <a16:creationId xmlns:a16="http://schemas.microsoft.com/office/drawing/2014/main" id="{0EE00B55-ADAC-4048-A435-779EF04D772B}"/>
              </a:ext>
            </a:extLst>
          </p:cNvPr>
          <p:cNvSpPr>
            <a:spLocks noChangeArrowheads="1"/>
          </p:cNvSpPr>
          <p:nvPr/>
        </p:nvSpPr>
        <p:spPr bwMode="auto">
          <a:xfrm>
            <a:off x="161533" y="735310"/>
            <a:ext cx="11839963" cy="861774"/>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Summary of the overall comparison each qualification system are listed in Table 2.</a:t>
            </a:r>
          </a:p>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There is no major difference when compared JAXA system with ESCC system.</a:t>
            </a:r>
          </a:p>
        </p:txBody>
      </p:sp>
      <p:sp>
        <p:nvSpPr>
          <p:cNvPr id="5" name="Rectangle 5">
            <a:extLst>
              <a:ext uri="{FF2B5EF4-FFF2-40B4-BE49-F238E27FC236}">
                <a16:creationId xmlns:a16="http://schemas.microsoft.com/office/drawing/2014/main" id="{224B59C9-8D7C-415D-9552-8FAF0B4D80F5}"/>
              </a:ext>
            </a:extLst>
          </p:cNvPr>
          <p:cNvSpPr>
            <a:spLocks noChangeArrowheads="1"/>
          </p:cNvSpPr>
          <p:nvPr/>
        </p:nvSpPr>
        <p:spPr bwMode="gray">
          <a:xfrm>
            <a:off x="25880" y="120771"/>
            <a:ext cx="10937396" cy="35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Comparison of JAXA/ESCC qualification specification</a:t>
            </a:r>
          </a:p>
        </p:txBody>
      </p:sp>
      <p:sp>
        <p:nvSpPr>
          <p:cNvPr id="6" name="正方形/長方形 5">
            <a:extLst>
              <a:ext uri="{FF2B5EF4-FFF2-40B4-BE49-F238E27FC236}">
                <a16:creationId xmlns:a16="http://schemas.microsoft.com/office/drawing/2014/main" id="{F119B131-48B3-4C7F-B9C9-F19FB5E44C86}"/>
              </a:ext>
            </a:extLst>
          </p:cNvPr>
          <p:cNvSpPr/>
          <p:nvPr/>
        </p:nvSpPr>
        <p:spPr>
          <a:xfrm>
            <a:off x="1706563" y="2109789"/>
            <a:ext cx="4464050" cy="4537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grpSp>
        <p:nvGrpSpPr>
          <p:cNvPr id="7" name="グループ化 14">
            <a:extLst>
              <a:ext uri="{FF2B5EF4-FFF2-40B4-BE49-F238E27FC236}">
                <a16:creationId xmlns:a16="http://schemas.microsoft.com/office/drawing/2014/main" id="{046F9AB8-EC04-411D-BEA0-5676C28A104C}"/>
              </a:ext>
            </a:extLst>
          </p:cNvPr>
          <p:cNvGrpSpPr>
            <a:grpSpLocks/>
          </p:cNvGrpSpPr>
          <p:nvPr/>
        </p:nvGrpSpPr>
        <p:grpSpPr bwMode="auto">
          <a:xfrm>
            <a:off x="2926079" y="2072581"/>
            <a:ext cx="6089333" cy="4574283"/>
            <a:chOff x="303213" y="1579698"/>
            <a:chExt cx="6967603" cy="5233852"/>
          </a:xfrm>
        </p:grpSpPr>
        <p:pic>
          <p:nvPicPr>
            <p:cNvPr id="8" name="図 8">
              <a:extLst>
                <a:ext uri="{FF2B5EF4-FFF2-40B4-BE49-F238E27FC236}">
                  <a16:creationId xmlns:a16="http://schemas.microsoft.com/office/drawing/2014/main" id="{1A97EE62-21F7-4F4E-8F80-FEB58A4D8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579698"/>
              <a:ext cx="6967603" cy="523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楕円 9">
              <a:extLst>
                <a:ext uri="{FF2B5EF4-FFF2-40B4-BE49-F238E27FC236}">
                  <a16:creationId xmlns:a16="http://schemas.microsoft.com/office/drawing/2014/main" id="{23C3056F-3A75-45BE-8124-629C6B6F3555}"/>
                </a:ext>
              </a:extLst>
            </p:cNvPr>
            <p:cNvSpPr>
              <a:spLocks noChangeArrowheads="1"/>
            </p:cNvSpPr>
            <p:nvPr/>
          </p:nvSpPr>
          <p:spPr bwMode="auto">
            <a:xfrm>
              <a:off x="1778000" y="2573867"/>
              <a:ext cx="745067" cy="254000"/>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0" name="楕円 18">
              <a:extLst>
                <a:ext uri="{FF2B5EF4-FFF2-40B4-BE49-F238E27FC236}">
                  <a16:creationId xmlns:a16="http://schemas.microsoft.com/office/drawing/2014/main" id="{094D559F-6E8C-45A1-826A-CD80C93FACD6}"/>
                </a:ext>
              </a:extLst>
            </p:cNvPr>
            <p:cNvSpPr>
              <a:spLocks noChangeArrowheads="1"/>
            </p:cNvSpPr>
            <p:nvPr/>
          </p:nvSpPr>
          <p:spPr bwMode="auto">
            <a:xfrm>
              <a:off x="4498955" y="2573867"/>
              <a:ext cx="1182178" cy="254000"/>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sp>
          <p:nvSpPr>
            <p:cNvPr id="11" name="楕円 19">
              <a:extLst>
                <a:ext uri="{FF2B5EF4-FFF2-40B4-BE49-F238E27FC236}">
                  <a16:creationId xmlns:a16="http://schemas.microsoft.com/office/drawing/2014/main" id="{E0B0FBDD-A99A-4338-B70C-544E8986ADC1}"/>
                </a:ext>
              </a:extLst>
            </p:cNvPr>
            <p:cNvSpPr>
              <a:spLocks noChangeArrowheads="1"/>
            </p:cNvSpPr>
            <p:nvPr/>
          </p:nvSpPr>
          <p:spPr bwMode="auto">
            <a:xfrm>
              <a:off x="4498954" y="6507428"/>
              <a:ext cx="2409845" cy="254000"/>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1800"/>
            </a:p>
          </p:txBody>
        </p:sp>
      </p:grpSp>
      <p:sp>
        <p:nvSpPr>
          <p:cNvPr id="13" name="テキスト ボックス 12">
            <a:extLst>
              <a:ext uri="{FF2B5EF4-FFF2-40B4-BE49-F238E27FC236}">
                <a16:creationId xmlns:a16="http://schemas.microsoft.com/office/drawing/2014/main" id="{2FAD89C4-4EAA-42EA-B2EA-9263695DFC3F}"/>
              </a:ext>
            </a:extLst>
          </p:cNvPr>
          <p:cNvSpPr txBox="1"/>
          <p:nvPr/>
        </p:nvSpPr>
        <p:spPr>
          <a:xfrm>
            <a:off x="3021330" y="1740457"/>
            <a:ext cx="6149340" cy="369332"/>
          </a:xfrm>
          <a:prstGeom prst="rect">
            <a:avLst/>
          </a:prstGeom>
          <a:noFill/>
        </p:spPr>
        <p:txBody>
          <a:bodyPr wrap="square">
            <a:spAutoFit/>
          </a:bodyPr>
          <a:lstStyle/>
          <a:p>
            <a:r>
              <a:rPr lang="en-US" altLang="ja-JP" sz="1800" b="1" dirty="0">
                <a:latin typeface="Segoe UI" panose="020B0502040204020203" pitchFamily="34" charset="0"/>
                <a:cs typeface="Segoe UI" panose="020B0502040204020203" pitchFamily="34" charset="0"/>
              </a:rPr>
              <a:t>Table 2. comparison JAXA/ESCC qualification system </a:t>
            </a:r>
            <a:endParaRPr lang="ja-JP" altLang="en-US" dirty="0"/>
          </a:p>
        </p:txBody>
      </p:sp>
      <p:sp>
        <p:nvSpPr>
          <p:cNvPr id="15" name="正方形/長方形 14">
            <a:extLst>
              <a:ext uri="{FF2B5EF4-FFF2-40B4-BE49-F238E27FC236}">
                <a16:creationId xmlns:a16="http://schemas.microsoft.com/office/drawing/2014/main" id="{6AD932E8-CF98-4027-9C7D-5D5221A9C0CC}"/>
              </a:ext>
            </a:extLst>
          </p:cNvPr>
          <p:cNvSpPr/>
          <p:nvPr/>
        </p:nvSpPr>
        <p:spPr>
          <a:xfrm>
            <a:off x="3636770" y="6476735"/>
            <a:ext cx="5912350" cy="402290"/>
          </a:xfrm>
          <a:prstGeom prst="rect">
            <a:avLst/>
          </a:prstGeom>
        </p:spPr>
        <p:txBody>
          <a:bodyPr wrap="square">
            <a:spAutoFit/>
          </a:bodyPr>
          <a:lstStyle/>
          <a:p>
            <a:pPr defTabSz="914400">
              <a:lnSpc>
                <a:spcPts val="2800"/>
              </a:lnSpc>
              <a:defRPr/>
            </a:pPr>
            <a:r>
              <a:rPr lang="en-US" altLang="ja-JP" sz="1050" kern="100" dirty="0">
                <a:solidFill>
                  <a:schemeClr val="tx1">
                    <a:lumMod val="85000"/>
                    <a:lumOff val="15000"/>
                  </a:schemeClr>
                </a:solidFill>
                <a:latin typeface="Segoe UI" pitchFamily="34" charset="0"/>
                <a:ea typeface="メイリオ" pitchFamily="50" charset="-128"/>
                <a:cs typeface="メイリオ" pitchFamily="50" charset="-128"/>
              </a:rPr>
              <a:t>MoQ=Maintenance of Qualification  QMS=Quality Management System</a:t>
            </a:r>
          </a:p>
        </p:txBody>
      </p:sp>
    </p:spTree>
    <p:extLst>
      <p:ext uri="{BB962C8B-B14F-4D97-AF65-F5344CB8AC3E}">
        <p14:creationId xmlns:p14="http://schemas.microsoft.com/office/powerpoint/2010/main" val="252591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65C482-8A5F-4FF0-B785-5F5167F58282}"/>
              </a:ext>
            </a:extLst>
          </p:cNvPr>
          <p:cNvSpPr>
            <a:spLocks noGrp="1"/>
          </p:cNvSpPr>
          <p:nvPr>
            <p:ph type="sldNum" sz="quarter" idx="12"/>
          </p:nvPr>
        </p:nvSpPr>
        <p:spPr/>
        <p:txBody>
          <a:bodyPr/>
          <a:lstStyle/>
          <a:p>
            <a:fld id="{C3FE6058-E59A-4B34-97E6-CA587680EFB6}" type="slidenum">
              <a:rPr kumimoji="1" lang="ja-JP" altLang="en-US" smtClean="0"/>
              <a:t>9</a:t>
            </a:fld>
            <a:endParaRPr kumimoji="1" lang="ja-JP" altLang="en-US"/>
          </a:p>
        </p:txBody>
      </p:sp>
      <p:sp>
        <p:nvSpPr>
          <p:cNvPr id="4" name="Rectangle 17">
            <a:extLst>
              <a:ext uri="{FF2B5EF4-FFF2-40B4-BE49-F238E27FC236}">
                <a16:creationId xmlns:a16="http://schemas.microsoft.com/office/drawing/2014/main" id="{0EE00B55-ADAC-4048-A435-779EF04D772B}"/>
              </a:ext>
            </a:extLst>
          </p:cNvPr>
          <p:cNvSpPr>
            <a:spLocks noChangeArrowheads="1"/>
          </p:cNvSpPr>
          <p:nvPr/>
        </p:nvSpPr>
        <p:spPr bwMode="auto">
          <a:xfrm>
            <a:off x="161533" y="735310"/>
            <a:ext cx="11839963" cy="1169551"/>
          </a:xfrm>
          <a:prstGeom prst="rect">
            <a:avLst/>
          </a:prstGeom>
          <a:noFill/>
          <a:ln w="9525">
            <a:noFill/>
            <a:miter lim="800000"/>
            <a:headEnd/>
            <a:tailEnd/>
          </a:ln>
          <a:effectLst/>
        </p:spPr>
        <p:txBody>
          <a:bodyPr wrap="square">
            <a:spAutoFit/>
          </a:bodyPr>
          <a:lstStyle/>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Generic specification documents of all JAXA qualified components were compared</a:t>
            </a:r>
            <a:br>
              <a:rPr lang="en-US" altLang="ja-JP" sz="2000" b="1" dirty="0">
                <a:solidFill>
                  <a:srgbClr val="002060"/>
                </a:solidFill>
                <a:latin typeface="Segoe UI" panose="020B0502040204020203" pitchFamily="34" charset="0"/>
                <a:cs typeface="Segoe UI" panose="020B0502040204020203" pitchFamily="34" charset="0"/>
              </a:rPr>
            </a:br>
            <a:r>
              <a:rPr lang="en-US" altLang="ja-JP" sz="2000" b="1" dirty="0">
                <a:solidFill>
                  <a:srgbClr val="002060"/>
                </a:solidFill>
                <a:latin typeface="Segoe UI" panose="020B0502040204020203" pitchFamily="34" charset="0"/>
                <a:cs typeface="Segoe UI" panose="020B0502040204020203" pitchFamily="34" charset="0"/>
              </a:rPr>
              <a:t>with ESCC’s specification. (26 items’ equivalence has been confirmed)</a:t>
            </a:r>
          </a:p>
          <a:p>
            <a:pPr marL="457200" indent="-457200" eaLnBrk="1" hangingPunct="1">
              <a:spcBef>
                <a:spcPts val="1200"/>
              </a:spcBef>
              <a:buFont typeface="Wingdings" panose="05000000000000000000" pitchFamily="2" charset="2"/>
              <a:buChar char="Ø"/>
              <a:defRPr/>
            </a:pPr>
            <a:r>
              <a:rPr lang="en-US" altLang="ja-JP" sz="2000" b="1" dirty="0">
                <a:solidFill>
                  <a:srgbClr val="002060"/>
                </a:solidFill>
                <a:latin typeface="Segoe UI" panose="020B0502040204020203" pitchFamily="34" charset="0"/>
                <a:cs typeface="Segoe UI" panose="020B0502040204020203" pitchFamily="34" charset="0"/>
              </a:rPr>
              <a:t>Comparison results are indicated in ESCIES.org (ESCC Public domain website).</a:t>
            </a:r>
          </a:p>
        </p:txBody>
      </p:sp>
      <p:sp>
        <p:nvSpPr>
          <p:cNvPr id="5" name="Rectangle 5">
            <a:extLst>
              <a:ext uri="{FF2B5EF4-FFF2-40B4-BE49-F238E27FC236}">
                <a16:creationId xmlns:a16="http://schemas.microsoft.com/office/drawing/2014/main" id="{F3222F73-5FF2-4E60-92B1-2DC273A7AA4F}"/>
              </a:ext>
            </a:extLst>
          </p:cNvPr>
          <p:cNvSpPr>
            <a:spLocks noChangeArrowheads="1"/>
          </p:cNvSpPr>
          <p:nvPr/>
        </p:nvSpPr>
        <p:spPr bwMode="gray">
          <a:xfrm>
            <a:off x="25880" y="120771"/>
            <a:ext cx="10937396" cy="35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b="1" dirty="0">
                <a:solidFill>
                  <a:srgbClr val="FFFF99"/>
                </a:solidFill>
                <a:latin typeface="Segoe UI" panose="020B0502040204020203" pitchFamily="34" charset="0"/>
                <a:cs typeface="Segoe UI" panose="020B0502040204020203" pitchFamily="34" charset="0"/>
              </a:rPr>
              <a:t>Comparison of JAXA/ESCC qualification specification</a:t>
            </a:r>
          </a:p>
        </p:txBody>
      </p:sp>
      <p:sp>
        <p:nvSpPr>
          <p:cNvPr id="6" name="正方形/長方形 5">
            <a:extLst>
              <a:ext uri="{FF2B5EF4-FFF2-40B4-BE49-F238E27FC236}">
                <a16:creationId xmlns:a16="http://schemas.microsoft.com/office/drawing/2014/main" id="{A388611D-CE2B-4B85-9C4C-9575861D504A}"/>
              </a:ext>
            </a:extLst>
          </p:cNvPr>
          <p:cNvSpPr/>
          <p:nvPr/>
        </p:nvSpPr>
        <p:spPr>
          <a:xfrm>
            <a:off x="1706563" y="2155509"/>
            <a:ext cx="4464050" cy="4537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latin typeface="+mn-ea"/>
            </a:endParaRPr>
          </a:p>
        </p:txBody>
      </p:sp>
      <p:pic>
        <p:nvPicPr>
          <p:cNvPr id="7" name="図 3">
            <a:extLst>
              <a:ext uri="{FF2B5EF4-FFF2-40B4-BE49-F238E27FC236}">
                <a16:creationId xmlns:a16="http://schemas.microsoft.com/office/drawing/2014/main" id="{F4C38811-AF9A-4710-9B8A-AF8679751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980884"/>
            <a:ext cx="9144000"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7A01EC7B-539C-4E42-92BA-C8A115F12D55}"/>
              </a:ext>
            </a:extLst>
          </p:cNvPr>
          <p:cNvSpPr/>
          <p:nvPr/>
        </p:nvSpPr>
        <p:spPr>
          <a:xfrm>
            <a:off x="7912247" y="2489584"/>
            <a:ext cx="2938316" cy="379523"/>
          </a:xfrm>
          <a:prstGeom prst="roundRect">
            <a:avLst>
              <a:gd name="adj" fmla="val 50000"/>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5">
            <a:extLst>
              <a:ext uri="{FF2B5EF4-FFF2-40B4-BE49-F238E27FC236}">
                <a16:creationId xmlns:a16="http://schemas.microsoft.com/office/drawing/2014/main" id="{997BC02B-C96C-44BB-9199-2702B01EE4B1}"/>
              </a:ext>
            </a:extLst>
          </p:cNvPr>
          <p:cNvSpPr>
            <a:spLocks noChangeArrowheads="1"/>
          </p:cNvSpPr>
          <p:nvPr/>
        </p:nvSpPr>
        <p:spPr bwMode="auto">
          <a:xfrm>
            <a:off x="8011107" y="2464568"/>
            <a:ext cx="2021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800" u="sng" dirty="0">
                <a:solidFill>
                  <a:srgbClr val="0070C0"/>
                </a:solidFill>
                <a:latin typeface="Segoe UI" panose="020B0502040204020203" pitchFamily="34" charset="0"/>
                <a:cs typeface="Segoe UI" panose="020B0502040204020203" pitchFamily="34" charset="0"/>
              </a:rPr>
              <a:t>https://escies.org/</a:t>
            </a:r>
            <a:endParaRPr lang="ja-JP" altLang="en-US" sz="1800" u="sng" dirty="0">
              <a:solidFill>
                <a:srgbClr val="0070C0"/>
              </a:solidFill>
              <a:latin typeface="Segoe UI" panose="020B0502040204020203" pitchFamily="34" charset="0"/>
              <a:cs typeface="Segoe UI" panose="020B0502040204020203" pitchFamily="34" charset="0"/>
            </a:endParaRPr>
          </a:p>
        </p:txBody>
      </p:sp>
      <p:grpSp>
        <p:nvGrpSpPr>
          <p:cNvPr id="14" name="グループ化 13">
            <a:extLst>
              <a:ext uri="{FF2B5EF4-FFF2-40B4-BE49-F238E27FC236}">
                <a16:creationId xmlns:a16="http://schemas.microsoft.com/office/drawing/2014/main" id="{4437B72A-B02D-4A75-8AE4-5F50AE683555}"/>
              </a:ext>
            </a:extLst>
          </p:cNvPr>
          <p:cNvGrpSpPr/>
          <p:nvPr/>
        </p:nvGrpSpPr>
        <p:grpSpPr>
          <a:xfrm>
            <a:off x="10470575" y="2562775"/>
            <a:ext cx="219455" cy="212342"/>
            <a:chOff x="11183113" y="2690199"/>
            <a:chExt cx="479799" cy="464248"/>
          </a:xfrm>
        </p:grpSpPr>
        <p:sp>
          <p:nvSpPr>
            <p:cNvPr id="10" name="楕円 9">
              <a:extLst>
                <a:ext uri="{FF2B5EF4-FFF2-40B4-BE49-F238E27FC236}">
                  <a16:creationId xmlns:a16="http://schemas.microsoft.com/office/drawing/2014/main" id="{47F83260-CB48-429E-8F9E-3F07DDA9151F}"/>
                </a:ext>
              </a:extLst>
            </p:cNvPr>
            <p:cNvSpPr/>
            <p:nvPr/>
          </p:nvSpPr>
          <p:spPr>
            <a:xfrm>
              <a:off x="11183113" y="2690199"/>
              <a:ext cx="379952" cy="379523"/>
            </a:xfrm>
            <a:prstGeom prst="ellipse">
              <a:avLst/>
            </a:prstGeom>
            <a:solidFill>
              <a:schemeClr val="bg1"/>
            </a:solidFill>
            <a:ln w="38100">
              <a:solidFill>
                <a:srgbClr val="478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251C0542-AC0B-48DE-9184-779E5995B19D}"/>
                </a:ext>
              </a:extLst>
            </p:cNvPr>
            <p:cNvCxnSpPr>
              <a:cxnSpLocks/>
              <a:stCxn id="10" idx="5"/>
            </p:cNvCxnSpPr>
            <p:nvPr/>
          </p:nvCxnSpPr>
          <p:spPr>
            <a:xfrm>
              <a:off x="11507422" y="3014142"/>
              <a:ext cx="155490" cy="140305"/>
            </a:xfrm>
            <a:prstGeom prst="line">
              <a:avLst/>
            </a:prstGeom>
            <a:ln w="38100">
              <a:solidFill>
                <a:srgbClr val="4784FF"/>
              </a:solidFill>
            </a:ln>
          </p:spPr>
          <p:style>
            <a:lnRef idx="1">
              <a:schemeClr val="accent1"/>
            </a:lnRef>
            <a:fillRef idx="0">
              <a:schemeClr val="accent1"/>
            </a:fillRef>
            <a:effectRef idx="0">
              <a:schemeClr val="accent1"/>
            </a:effectRef>
            <a:fontRef idx="minor">
              <a:schemeClr val="tx1"/>
            </a:fontRef>
          </p:style>
        </p:cxnSp>
      </p:grpSp>
      <p:pic>
        <p:nvPicPr>
          <p:cNvPr id="16" name="グラフィックス 15" descr="右向き指示マーク 枠線">
            <a:extLst>
              <a:ext uri="{FF2B5EF4-FFF2-40B4-BE49-F238E27FC236}">
                <a16:creationId xmlns:a16="http://schemas.microsoft.com/office/drawing/2014/main" id="{C6066006-87C0-44F3-9B72-1B045BE01B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596626">
            <a:off x="10591765" y="2602394"/>
            <a:ext cx="633850" cy="633850"/>
          </a:xfrm>
          <a:prstGeom prst="rect">
            <a:avLst/>
          </a:prstGeom>
        </p:spPr>
      </p:pic>
    </p:spTree>
    <p:extLst>
      <p:ext uri="{BB962C8B-B14F-4D97-AF65-F5344CB8AC3E}">
        <p14:creationId xmlns:p14="http://schemas.microsoft.com/office/powerpoint/2010/main" val="238415345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B505F0AAF8854BA7D2674B04F786C6" ma:contentTypeVersion="6" ma:contentTypeDescription="Create a new document." ma:contentTypeScope="" ma:versionID="0a9a67665d95953682270a56ef237d6d">
  <xsd:schema xmlns:xsd="http://www.w3.org/2001/XMLSchema" xmlns:xs="http://www.w3.org/2001/XMLSchema" xmlns:p="http://schemas.microsoft.com/office/2006/metadata/properties" xmlns:ns1="http://schemas.microsoft.com/sharepoint/v3" xmlns:ns2="f56811fa-b606-4f2e-bb30-f06042c05933" targetNamespace="http://schemas.microsoft.com/office/2006/metadata/properties" ma:root="true" ma:fieldsID="4a65544b1edf5d5962745fcf9921f865" ns1:_="" ns2:_="">
    <xsd:import namespace="http://schemas.microsoft.com/sharepoint/v3"/>
    <xsd:import namespace="f56811fa-b606-4f2e-bb30-f06042c05933"/>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6811fa-b606-4f2e-bb30-f06042c059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C592141-C777-4BB0-A29C-FD71DFCDFD9C}"/>
</file>

<file path=customXml/itemProps2.xml><?xml version="1.0" encoding="utf-8"?>
<ds:datastoreItem xmlns:ds="http://schemas.openxmlformats.org/officeDocument/2006/customXml" ds:itemID="{D4A490F8-6182-4F90-8460-78991695DCE9}"/>
</file>

<file path=customXml/itemProps3.xml><?xml version="1.0" encoding="utf-8"?>
<ds:datastoreItem xmlns:ds="http://schemas.openxmlformats.org/officeDocument/2006/customXml" ds:itemID="{3E1AEEE9-FB0F-4811-9337-E749265FE3FB}"/>
</file>

<file path=docProps/app.xml><?xml version="1.0" encoding="utf-8"?>
<Properties xmlns="http://schemas.openxmlformats.org/officeDocument/2006/extended-properties" xmlns:vt="http://schemas.openxmlformats.org/officeDocument/2006/docPropsVTypes">
  <TotalTime>4947</TotalTime>
  <Words>6739</Words>
  <Application>Microsoft Office PowerPoint</Application>
  <PresentationFormat>ワイド画面</PresentationFormat>
  <Paragraphs>737</Paragraphs>
  <Slides>57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57</vt:i4>
      </vt:variant>
    </vt:vector>
  </HeadingPairs>
  <TitlesOfParts>
    <vt:vector size="66" baseType="lpstr">
      <vt:lpstr>游ゴシック</vt:lpstr>
      <vt:lpstr>Arial</vt:lpstr>
      <vt:lpstr>Cambria Math</vt:lpstr>
      <vt:lpstr>Roboto</vt:lpstr>
      <vt:lpstr>Segoe UI</vt:lpstr>
      <vt:lpstr>Tahoma</vt:lpstr>
      <vt:lpstr>Times New Roman</vt:lpstr>
      <vt:lpstr>Wingdings</vt:lpstr>
      <vt:lpstr>Office テーマ</vt:lpstr>
      <vt:lpstr>The latest activities related to the passive components in JAXA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latest activities related to the passive components in JAXA</dc:title>
  <dc:creator>芝　健輔</dc:creator>
  <cp:lastModifiedBy>芝　健輔</cp:lastModifiedBy>
  <cp:revision>21</cp:revision>
  <dcterms:created xsi:type="dcterms:W3CDTF">2022-09-30T01:28:25Z</dcterms:created>
  <dcterms:modified xsi:type="dcterms:W3CDTF">2024-10-13T05:42:34Z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0x010100A3B505F0AAF8854BA7D2674B04F786C6</vt:lpwstr>
  </property>
</Properties>
</file>